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72" r:id="rId4"/>
    <p:sldId id="273" r:id="rId5"/>
    <p:sldId id="274" r:id="rId6"/>
    <p:sldId id="278" r:id="rId7"/>
    <p:sldId id="275" r:id="rId8"/>
    <p:sldId id="276" r:id="rId9"/>
    <p:sldId id="301" r:id="rId10"/>
    <p:sldId id="281" r:id="rId11"/>
    <p:sldId id="280" r:id="rId12"/>
    <p:sldId id="277" r:id="rId13"/>
    <p:sldId id="282" r:id="rId14"/>
    <p:sldId id="284" r:id="rId15"/>
    <p:sldId id="283" r:id="rId16"/>
    <p:sldId id="285" r:id="rId17"/>
    <p:sldId id="286" r:id="rId18"/>
    <p:sldId id="287" r:id="rId19"/>
    <p:sldId id="288" r:id="rId20"/>
    <p:sldId id="290" r:id="rId21"/>
    <p:sldId id="294" r:id="rId22"/>
    <p:sldId id="291" r:id="rId23"/>
    <p:sldId id="292" r:id="rId24"/>
    <p:sldId id="293" r:id="rId25"/>
    <p:sldId id="295" r:id="rId26"/>
    <p:sldId id="296" r:id="rId27"/>
    <p:sldId id="297" r:id="rId28"/>
    <p:sldId id="298" r:id="rId29"/>
    <p:sldId id="299" r:id="rId30"/>
    <p:sldId id="300" r:id="rId31"/>
    <p:sldId id="302" r:id="rId32"/>
    <p:sldId id="271" r:id="rId33"/>
  </p:sldIdLst>
  <p:sldSz cx="18288000" cy="10287000"/>
  <p:notesSz cx="6858000" cy="9144000"/>
  <p:embeddedFontLs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8" autoAdjust="0"/>
    <p:restoredTop sz="92294" autoAdjust="0"/>
  </p:normalViewPr>
  <p:slideViewPr>
    <p:cSldViewPr>
      <p:cViewPr>
        <p:scale>
          <a:sx n="75" d="100"/>
          <a:sy n="75" d="100"/>
        </p:scale>
        <p:origin x="36" y="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5:50:34.95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0,'107'4,"162"24,95 41,-313-58,-19-5,571 110,-421-90,241 6,-390-32,-47 2,-32 1,-261 25,91-10,-585 29,-3-38,629-11,123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5:50:35.97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5:50:39.47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5:50:39.69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8:48:17.8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0,'107'4,"162"24,95 41,-313-58,-19-5,571 110,-421-90,241 6,-390-32,-47 2,-32 1,-261 25,91-10,-585 29,-3-38,629-11,123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8:48:17.8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 23,'0'0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8:48:17.89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 81,'0'0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6T08:48:17.8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 81,'0'0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F9D5-4B0B-4D26-8B03-2FACCEEE4A9A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4FFD7-DD7C-496F-93CE-101236A68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3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实际输出一般是物体的边界框、物体是什么、对这个判断的置信程度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62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在卫星、无人机、自然图像当中，小目标的占比比较少，而并不是指所有领域。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3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Deformable</a:t>
            </a:r>
            <a:r>
              <a:rPr lang="zh-CN" altLang="en-US"/>
              <a:t>方法由于对内存的不规则访问会导致延迟较高，</a:t>
            </a:r>
            <a:r>
              <a:rPr lang="en-US" altLang="zh-CN"/>
              <a:t>DQ-DETR</a:t>
            </a:r>
            <a:r>
              <a:rPr lang="zh-CN" altLang="en-US"/>
              <a:t>中密度图是离散计数的方式，误差较大，且分类参数需要手工调参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24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从图中可以看出，</a:t>
            </a:r>
            <a:r>
              <a:rPr lang="en-US" altLang="zh-CN"/>
              <a:t>DeFE</a:t>
            </a:r>
            <a:r>
              <a:rPr lang="zh-CN" altLang="en-US"/>
              <a:t>的作用就是生成与实际标注相符合的响应热图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9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首先，通过卷积、平均池化对特征图的大小进一步压缩和提取，然后再经过三个不同扩张率的深度可分离卷积，扩大每个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的感受野，不改变维度，然后通过全局平均池化对每个通道做平均，然后经过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函数激活获得每一个通道维度的权重，然后经过双线性上采样进行分辨率的回复，最后再经过三个深度可分离卷积进行特征图的优化和修复操作，最后得到预测的密度图。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86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i="0">
                    <a:latin typeface="+mn-lt"/>
                  </a:rPr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20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/>
                  <a:t>目的是惩罚密集区的低估，确保在稀疏和拥挤区域的平衡学习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i="0">
                    <a:latin typeface="+mn-lt"/>
                  </a:rPr>
                  <a:t>设置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𝛼_(𝑖,𝑗)</a:t>
                </a:r>
                <a:r>
                  <a:rPr lang="zh-CN" altLang="en-US"/>
                  <a:t>目的是惩罚密集区的低估，确保在稀疏和拥挤区域的平衡学习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4FFD7-DD7C-496F-93CE-101236A68E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0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03D8B9-033F-FA9E-E193-A187B8D2CB01}"/>
              </a:ext>
            </a:extLst>
          </p:cNvPr>
          <p:cNvSpPr txBox="1"/>
          <p:nvPr userDrawn="1"/>
        </p:nvSpPr>
        <p:spPr>
          <a:xfrm>
            <a:off x="3619500" y="342900"/>
            <a:ext cx="1253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b="1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Dome-DETR: DETR with Density-Oriented Feature-Query Manipulation for Efficient Tiny Object Detection</a:t>
            </a:r>
          </a:p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7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30.png"/><Relationship Id="rId5" Type="http://schemas.openxmlformats.org/officeDocument/2006/relationships/customXml" Target="../ink/ink6.xml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-3695700"/>
            <a:ext cx="12098391" cy="19893220"/>
            <a:chOff x="0" y="0"/>
            <a:chExt cx="16131187" cy="26524293"/>
          </a:xfrm>
        </p:grpSpPr>
        <p:grpSp>
          <p:nvGrpSpPr>
            <p:cNvPr id="3" name="Group 3"/>
            <p:cNvGrpSpPr/>
            <p:nvPr/>
          </p:nvGrpSpPr>
          <p:grpSpPr>
            <a:xfrm rot="5446382">
              <a:off x="-5091318" y="5373342"/>
              <a:ext cx="26313823" cy="15777609"/>
              <a:chOff x="0" y="0"/>
              <a:chExt cx="24650700" cy="147804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5446382">
              <a:off x="495564" y="6766782"/>
              <a:ext cx="19326365" cy="11587971"/>
              <a:chOff x="0" y="0"/>
              <a:chExt cx="24650700" cy="147804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46382">
              <a:off x="3112336" y="8104553"/>
              <a:ext cx="15299441" cy="8848135"/>
              <a:chOff x="0" y="0"/>
              <a:chExt cx="24650700" cy="142562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46382">
              <a:off x="4242112" y="8591595"/>
              <a:ext cx="14273890" cy="8558538"/>
              <a:chOff x="0" y="0"/>
              <a:chExt cx="24650700" cy="147804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890957" y="7840084"/>
            <a:ext cx="35489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320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/>
                <a:sym typeface="思源黑体 1"/>
              </a:rPr>
              <a:t>学生姓名：韩腾毅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957" y="1562100"/>
            <a:ext cx="10581281" cy="529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" altLang="zh-CN" sz="5400">
                <a:latin typeface="Arial" panose="020B0604020202020204" pitchFamily="34" charset="0"/>
                <a:cs typeface="Arial" panose="020B0604020202020204" pitchFamily="34" charset="0"/>
              </a:rPr>
              <a:t>Dome-DETR: DETR with Density-Oriented Feature-Query</a:t>
            </a:r>
          </a:p>
          <a:p>
            <a:r>
              <a:rPr lang="en" altLang="zh-CN" sz="5400">
                <a:latin typeface="Arial" panose="020B0604020202020204" pitchFamily="34" charset="0"/>
                <a:cs typeface="Arial" panose="020B0604020202020204" pitchFamily="34" charset="0"/>
              </a:rPr>
              <a:t>Manipulation for Efficient Tiny Object Detection</a:t>
            </a:r>
          </a:p>
          <a:p>
            <a:pPr algn="l">
              <a:lnSpc>
                <a:spcPts val="7883"/>
              </a:lnSpc>
            </a:pPr>
            <a:r>
              <a:rPr lang="en-US" sz="5221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/>
                <a:sym typeface="Agrandir Wide Bold"/>
              </a:rPr>
              <a:t>Dome-DETR</a:t>
            </a:r>
            <a:r>
              <a:rPr lang="zh-CN" altLang="en-US" sz="5221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/>
                <a:sym typeface="Agrandir Wide Bold"/>
              </a:rPr>
              <a:t>：</a:t>
            </a:r>
            <a:r>
              <a:rPr lang="en-US" sz="5221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grandir Wide Bold"/>
                <a:sym typeface="Agrandir Wide Bold"/>
              </a:rPr>
              <a:t>用于微小目标检测的密度导向特征查询的DETR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78513" y="7840084"/>
            <a:ext cx="35489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320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/>
                <a:sym typeface="思源黑体 1"/>
              </a:rPr>
              <a:t>指导老师：刘芳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4FC0-25CA-D4A2-081A-ED8A52D13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1B1654D-3970-41DA-6931-BA4724D8A0C9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17E33B8B-7563-9D70-AE83-76C0ED27A1E5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6696B91B-6CE3-81F6-6DD5-AFE9B6BA432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ED8DA91-209B-338F-1EE2-22777EBF5F5D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93211997-1F72-F4E7-AEFF-65F898E7AFB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600A346-F47A-C9B1-6D3D-69378753C08A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2682952-C6B5-52CB-7026-E062F66750F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B68292FA-9FB8-03AA-BCAD-60DC8FB960F9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FD57BC4C-7E0A-C1F2-025E-97476874CF9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0FAE36E-C840-E294-131F-EEFF7C917F36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952AC54-487D-BAED-599A-CDC729540ED1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BD2D9E0B-7F3B-7399-E073-63066B7C18C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94859BE7-FF07-064C-FB04-D75C8CD8ADD5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5C6C73B-37CB-B4FD-01FF-73CFD117797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3E71C453-5E45-F927-B637-98B0DB523A55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C9990BC-2512-F32F-D86B-02E9590A58B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86CF5C39-1EDE-5E19-AEF4-2DB863C2248B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4B03CBE8-0B6A-E2A7-6EDA-8457278A9BB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1616FDA8-72C2-1D89-AEFC-A36A3F65D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" y="3660163"/>
            <a:ext cx="17833289" cy="296268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B147715-8FC0-5210-A968-0673C607C5F7}"/>
              </a:ext>
            </a:extLst>
          </p:cNvPr>
          <p:cNvSpPr/>
          <p:nvPr/>
        </p:nvSpPr>
        <p:spPr>
          <a:xfrm>
            <a:off x="227355" y="5981700"/>
            <a:ext cx="503044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B765EE-0C51-CAB0-4A40-610FB1377FA7}"/>
              </a:ext>
            </a:extLst>
          </p:cNvPr>
          <p:cNvSpPr/>
          <p:nvPr/>
        </p:nvSpPr>
        <p:spPr>
          <a:xfrm>
            <a:off x="7010400" y="5753100"/>
            <a:ext cx="10744200" cy="163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5C695B-2E85-C135-10D2-934EDBA6B220}"/>
              </a:ext>
            </a:extLst>
          </p:cNvPr>
          <p:cNvSpPr/>
          <p:nvPr/>
        </p:nvSpPr>
        <p:spPr>
          <a:xfrm>
            <a:off x="9067800" y="5545100"/>
            <a:ext cx="5334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D166044-B581-B986-C106-3CDB7CBA9000}"/>
              </a:ext>
            </a:extLst>
          </p:cNvPr>
          <p:cNvSpPr/>
          <p:nvPr/>
        </p:nvSpPr>
        <p:spPr>
          <a:xfrm>
            <a:off x="13563600" y="5467729"/>
            <a:ext cx="733134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BEAF44C-2C46-B960-7B2C-CC64633256D7}"/>
              </a:ext>
            </a:extLst>
          </p:cNvPr>
          <p:cNvCxnSpPr>
            <a:cxnSpLocks/>
          </p:cNvCxnSpPr>
          <p:nvPr/>
        </p:nvCxnSpPr>
        <p:spPr>
          <a:xfrm>
            <a:off x="7010400" y="5753100"/>
            <a:ext cx="6172200" cy="0"/>
          </a:xfrm>
          <a:prstGeom prst="line">
            <a:avLst/>
          </a:prstGeom>
          <a:ln w="28575">
            <a:solidFill>
              <a:schemeClr val="dk1">
                <a:shade val="95000"/>
                <a:satMod val="105000"/>
                <a:alpha val="7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BC38855-61DC-75D0-6DE8-F2AB40EFA92C}"/>
              </a:ext>
            </a:extLst>
          </p:cNvPr>
          <p:cNvSpPr txBox="1"/>
          <p:nvPr/>
        </p:nvSpPr>
        <p:spPr>
          <a:xfrm>
            <a:off x="685800" y="18669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34CAA6F-EC75-7FE5-EB51-22AB8B8848C0}"/>
              </a:ext>
            </a:extLst>
          </p:cNvPr>
          <p:cNvSpPr txBox="1"/>
          <p:nvPr/>
        </p:nvSpPr>
        <p:spPr>
          <a:xfrm>
            <a:off x="1600200" y="6991729"/>
            <a:ext cx="1577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BackBone:Backbone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（主干）是一个预训练的卷积神经网络，负责将原始输入图像转换为多层次的特征表示。基于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D-FINE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结构，作者将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HGNetv2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作为整个框架的的主干。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82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631BC-5DE0-543A-E910-DCB9EADF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BBE3D98-F022-A1B0-A83E-7E6858AAFFDC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F85BFF8-D26B-D687-155F-35A9FD2DA8C5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00585A3-4705-CD4A-C341-6374BD82B93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7924D8D-1E67-474D-E8B4-C8833A07B72A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082BD48-74C5-9F9B-EFDA-0AC5A950653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8CDCC2D-5237-DE12-018D-841DED9555E9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98CAC83-D628-9D9D-4F8A-9DF7D88530F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C216321-15C9-A0B9-8FEA-37F5C41E2809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240321D-F3B6-E2EF-D2EE-BAB209AFEBA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61D83BA-BC1B-2D4F-9242-7896439C0574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1AFCC1D-3D96-0380-B3A0-135A70805BD8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55EE79EF-FE62-5F6A-B9F1-7D460AB1D55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9C06ECA-021F-FF8B-D331-1ABF5C7795D8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3A5D3563-731B-5C7B-581B-AB28A1C4DC6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EC021CB-8BE3-A3C4-9E85-E372420E0574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FDC69730-2C71-9FD5-C316-E99D6CE9A24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23BE59AF-15BA-CDAE-AF85-7AEE662DAE2A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5E175271-1471-ED2F-62E7-1A30A4D06AF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51700D1-EC08-F670-DD88-A51CAF908D73}"/>
              </a:ext>
            </a:extLst>
          </p:cNvPr>
          <p:cNvSpPr txBox="1"/>
          <p:nvPr/>
        </p:nvSpPr>
        <p:spPr>
          <a:xfrm>
            <a:off x="402770" y="1709075"/>
            <a:ext cx="1475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Component1 DeFE(Density Feature Extractor) 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2BA510-4075-02E4-27B5-06CABD965F91}"/>
              </a:ext>
            </a:extLst>
          </p:cNvPr>
          <p:cNvSpPr txBox="1"/>
          <p:nvPr/>
        </p:nvSpPr>
        <p:spPr>
          <a:xfrm>
            <a:off x="9144000" y="3237666"/>
            <a:ext cx="891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为什么考虑密度导向，提取密度特征？                     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利用密度可以刻画出哪部分</a:t>
            </a:r>
            <a:r>
              <a:rPr lang="en-US" altLang="zh-CN"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是有效的</a:t>
            </a:r>
            <a:r>
              <a:rPr lang="en-US" altLang="zh-CN"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C59D6D9-BC68-F62C-4FF8-949F0BD0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405988"/>
            <a:ext cx="7636858" cy="413263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C72D2C7-6DF7-B5F3-4342-9951CE22BE85}"/>
              </a:ext>
            </a:extLst>
          </p:cNvPr>
          <p:cNvSpPr txBox="1"/>
          <p:nvPr/>
        </p:nvSpPr>
        <p:spPr>
          <a:xfrm>
            <a:off x="127572" y="3237666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标签的密度如何描述？                     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密度标签参照原始图像标注的对象坐标以及边框大小，通过高斯卷积生成矩阵，然后赋值给对应维度的密度图。</a:t>
            </a:r>
            <a:endParaRPr lang="en-US" altLang="zh-CN" sz="3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AA0E8F0-25B2-3CEE-9FF6-7CEC4D35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5" y="6101239"/>
            <a:ext cx="4324954" cy="17052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5CA1839-A03A-A462-890A-499532593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5" y="8002658"/>
            <a:ext cx="424874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0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B034-8C96-F991-7B78-E65567E17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9456876-86ED-D9E3-5C23-DB22110DF96F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CBF8BFD4-5AAC-F376-42BC-93A99B1BCA49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0E1AEAD-6CFC-C528-7261-0D17D562D09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2EFF138-5FC2-2DC7-5994-97C1F778F20B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832946B-364D-33A6-C46D-2929A668810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7E2AF7D-256A-1377-07CE-A601BC5DDADF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D68CBF3-8464-1A2D-F5DD-3C9A5D3C035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8BE8BF9-E828-5B01-A07D-1625B5CA56C1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E39D459-945C-2AAD-7FBD-4D1D0FF8A62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4E24A2-A002-5F70-0990-1459B657EB39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0068545-38E3-651D-8F05-6191E6AC0411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D5AB89A-A1A4-A108-F58B-BE61DAD47B8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003CD02-E6F8-4017-9D4A-EF7635CF4101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6C37CD8-2BD3-75A2-4962-D1173B12FA9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F21E4FB9-9A17-FC61-C3E5-31C94A370361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C2C92A0-9487-2742-1D4E-8E03A698667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E843235-6FD1-9517-9A39-2869D880989F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8F3F705D-954D-E189-781D-9BD4DB6CA00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4B1F7FB-B2E3-1AC6-3800-51263EAD5804}"/>
                  </a:ext>
                </a:extLst>
              </p14:cNvPr>
              <p14:cNvContentPartPr/>
              <p14:nvPr/>
            </p14:nvContentPartPr>
            <p14:xfrm>
              <a:off x="437018" y="7340973"/>
              <a:ext cx="869760" cy="1436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4B1F7FB-B2E3-1AC6-3800-51263EAD5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018" y="7232973"/>
                <a:ext cx="977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410F79B-F3F6-18C9-95E6-4418F0D7BBB1}"/>
                  </a:ext>
                </a:extLst>
              </p14:cNvPr>
              <p14:cNvContentPartPr/>
              <p14:nvPr/>
            </p14:nvContentPartPr>
            <p14:xfrm>
              <a:off x="402771" y="7398409"/>
              <a:ext cx="36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410F79B-F3F6-18C9-95E6-4418F0D7BB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771" y="729040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0C82A69-9F5D-5A6B-37A5-5F6A14E10F78}"/>
                  </a:ext>
                </a:extLst>
              </p14:cNvPr>
              <p14:cNvContentPartPr/>
              <p14:nvPr/>
            </p14:nvContentPartPr>
            <p14:xfrm>
              <a:off x="1716990" y="6669830"/>
              <a:ext cx="36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0C82A69-9F5D-5A6B-37A5-5F6A14E10F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2990" y="65621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CF7C743-7448-F861-AE55-5687C586F59F}"/>
                  </a:ext>
                </a:extLst>
              </p14:cNvPr>
              <p14:cNvContentPartPr/>
              <p14:nvPr/>
            </p14:nvContentPartPr>
            <p14:xfrm>
              <a:off x="1716990" y="6669830"/>
              <a:ext cx="3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CF7C743-7448-F861-AE55-5687C586F5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2990" y="656219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1ABDC376-A3ED-7B87-9123-1E6C1233CA9E}"/>
              </a:ext>
            </a:extLst>
          </p:cNvPr>
          <p:cNvSpPr txBox="1"/>
          <p:nvPr/>
        </p:nvSpPr>
        <p:spPr>
          <a:xfrm>
            <a:off x="402771" y="1709075"/>
            <a:ext cx="1249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Component1 DeFE  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9C4ABDF-73D6-5763-75FF-47A611350D9D}"/>
              </a:ext>
            </a:extLst>
          </p:cNvPr>
          <p:cNvSpPr/>
          <p:nvPr/>
        </p:nvSpPr>
        <p:spPr>
          <a:xfrm>
            <a:off x="7269057" y="6428653"/>
            <a:ext cx="948434" cy="613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30AD7C77-39D3-F34C-870A-01F90DD64B1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" b="2784"/>
          <a:stretch>
            <a:fillRect/>
          </a:stretch>
        </p:blipFill>
        <p:spPr>
          <a:xfrm>
            <a:off x="625885" y="3824045"/>
            <a:ext cx="8770387" cy="4097711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466E7F87-1309-901A-63D1-E162958087FA}"/>
              </a:ext>
            </a:extLst>
          </p:cNvPr>
          <p:cNvSpPr/>
          <p:nvPr/>
        </p:nvSpPr>
        <p:spPr>
          <a:xfrm>
            <a:off x="7175466" y="7242938"/>
            <a:ext cx="3837047" cy="148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498427EE-9163-53F1-E6A8-14B6943417A4}"/>
              </a:ext>
            </a:extLst>
          </p:cNvPr>
          <p:cNvSpPr/>
          <p:nvPr/>
        </p:nvSpPr>
        <p:spPr>
          <a:xfrm rot="1088548">
            <a:off x="6577354" y="7361078"/>
            <a:ext cx="3512280" cy="977129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C0849F1-362F-4F6A-424C-290776F36C31}"/>
              </a:ext>
            </a:extLst>
          </p:cNvPr>
          <p:cNvSpPr/>
          <p:nvPr/>
        </p:nvSpPr>
        <p:spPr>
          <a:xfrm>
            <a:off x="6906640" y="3677573"/>
            <a:ext cx="1673267" cy="813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14AC54F-AF99-CDF3-2F0C-E0EF43958877}"/>
              </a:ext>
            </a:extLst>
          </p:cNvPr>
          <p:cNvSpPr txBox="1"/>
          <p:nvPr/>
        </p:nvSpPr>
        <p:spPr>
          <a:xfrm>
            <a:off x="8686800" y="468269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A7D6F78-602F-3588-1593-CBE4F516DA84}"/>
              </a:ext>
            </a:extLst>
          </p:cNvPr>
          <p:cNvSpPr/>
          <p:nvPr/>
        </p:nvSpPr>
        <p:spPr>
          <a:xfrm>
            <a:off x="8422427" y="3309172"/>
            <a:ext cx="3971634" cy="1308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3C5F06F-865C-D765-DF57-A9E5EAFD8785}"/>
                  </a:ext>
                </a:extLst>
              </p:cNvPr>
              <p:cNvSpPr txBox="1"/>
              <p:nvPr/>
            </p:nvSpPr>
            <p:spPr>
              <a:xfrm>
                <a:off x="9994003" y="4235693"/>
                <a:ext cx="5288914" cy="3986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>
                                <m:r>
                                  <a:rPr lang="zh-CN" altLang="en-US" sz="32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3200" i="0">
                                    <a:latin typeface="Cambria Math" panose="02040503050406030204" pitchFamily="18" charset="0"/>
                                  </a:rPr>
                                  <m:t>DSConv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3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zh-CN" alt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CN" alt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3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𝐻𝑊</m:t>
                                        </m:r>
                                      </m:den>
                                    </m:f>
                                    <m:limUpp>
                                      <m:limUpp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limLow>
                                          <m:limLowPr>
                                            <m:ctrlPr>
                                              <a:rPr lang="zh-CN" alt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grow m:val="on"/>
                                                <m:subHide m:val="on"/>
                                                <m:supHide m:val="on"/>
                                                <m:ctrlPr>
                                                  <a:rPr lang="zh-CN" alt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/>
                                              <m:sup/>
                                              <m:e>
                                                <m:r>
                                                  <a:rPr lang="en-US" altLang="zh-CN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nary>
                                          </m:e>
                                          <m:lim>
                                            <m:r>
                                              <a:rPr lang="zh-CN" alt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3200" i="0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lim>
                                        </m:limLow>
                                      </m:e>
                                      <m:lim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lim>
                                    </m:limUpp>
                                    <m: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limUpp>
                                      <m:limUpp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UppPr>
                                      <m:e>
                                        <m:limLow>
                                          <m:limLowPr>
                                            <m:ctrlPr>
                                              <a:rPr lang="zh-CN" alt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grow m:val="on"/>
                                                <m:subHide m:val="on"/>
                                                <m:supHide m:val="on"/>
                                                <m:ctrlPr>
                                                  <a:rPr lang="zh-CN" alt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/>
                                              <m:sup/>
                                              <m:e>
                                                <m:r>
                                                  <a:rPr lang="en-US" altLang="zh-CN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nary>
                                          </m:e>
                                          <m:lim>
                                            <m:r>
                                              <a:rPr lang="zh-CN" alt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zh-CN" altLang="en-US" sz="3200" i="0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lim>
                                        </m:limLow>
                                      </m:e>
                                      <m:lim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lim>
                                    </m:limUpp>
                                    <m: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 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3200" i="1" smtClean="0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zh-CN" altLang="en-US" sz="3200" i="1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zh-CN" altLang="en-US" sz="3200" i="0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3200" i="1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zh-CN" altLang="en-US" sz="3200" i="1">
                                            <a:solidFill>
                                              <a:schemeClr val="tx2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CN" altLang="en-US" sz="3200" i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3200" i="1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zh-CN" altLang="en-US" sz="32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zh-CN" altLang="en-US" sz="3200" i="1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Sup>
                                  <m:sSubSupPr>
                                    <m:ctrlP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sepChr m:val=","/>
                                    <m:ctrlP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zh-CN" altLang="en-US" sz="3200" i="1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3200" i="0">
                                            <a:latin typeface="Cambria Math" panose="02040503050406030204" pitchFamily="18" charset="0"/>
                                          </a:rPr>
                                          <m:t>pred</m:t>
                                        </m:r>
                                      </m:sub>
                                    </m:sSub>
                                    <m: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Upsample</m:t>
                                    </m:r>
                                    <m:d>
                                      <m:dPr>
                                        <m:ctrlPr>
                                          <a:rPr lang="zh-CN" alt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 sz="3200" i="0">
                                            <a:latin typeface="Cambria Math" panose="02040503050406030204" pitchFamily="18" charset="0"/>
                                          </a:rPr>
                                          <m:t>Sigmoid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zh-CN" altLang="en-US" sz="3200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zh-CN" altLang="en-US" sz="3200" i="1" smtClean="0">
                                                    <a:solidFill>
                                                      <a:schemeClr val="tx2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tx2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tx2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 sz="3200" i="1">
                                                    <a:solidFill>
                                                      <a:schemeClr val="tx2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′′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  <m:r>
                                      <a:rPr lang="zh-CN" altLang="en-US" sz="3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eqAr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zh-CN" alt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3C5F06F-865C-D765-DF57-A9E5EAFD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003" y="4235693"/>
                <a:ext cx="5288914" cy="3986541"/>
              </a:xfrm>
              <a:prstGeom prst="rect">
                <a:avLst/>
              </a:prstGeom>
              <a:blipFill>
                <a:blip r:embed="rId10"/>
                <a:stretch>
                  <a:fillRect r="-30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7F01FF82-4AE3-C02B-462D-C535A8DD6F5D}"/>
              </a:ext>
            </a:extLst>
          </p:cNvPr>
          <p:cNvSpPr/>
          <p:nvPr/>
        </p:nvSpPr>
        <p:spPr>
          <a:xfrm>
            <a:off x="665496" y="3749451"/>
            <a:ext cx="6043288" cy="42912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8EE420A-C6E5-53F5-1C33-5D3C5AEAF7CB}"/>
                  </a:ext>
                </a:extLst>
              </p:cNvPr>
              <p:cNvSpPr txBox="1"/>
              <p:nvPr/>
            </p:nvSpPr>
            <p:spPr>
              <a:xfrm>
                <a:off x="7696200" y="1778532"/>
                <a:ext cx="8534400" cy="1121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输入：低层特征图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输出：预测密度热图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32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</m:oMath>
                </a14:m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8EE420A-C6E5-53F5-1C33-5D3C5AEA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1778532"/>
                <a:ext cx="8534400" cy="1121076"/>
              </a:xfrm>
              <a:prstGeom prst="rect">
                <a:avLst/>
              </a:prstGeom>
              <a:blipFill>
                <a:blip r:embed="rId11"/>
                <a:stretch>
                  <a:fillRect l="-1857" t="-706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5ADC5DE-56A7-4E41-70F3-FED05B9359F0}"/>
              </a:ext>
            </a:extLst>
          </p:cNvPr>
          <p:cNvSpPr txBox="1"/>
          <p:nvPr/>
        </p:nvSpPr>
        <p:spPr>
          <a:xfrm>
            <a:off x="9994003" y="8432438"/>
            <a:ext cx="813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DSConv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表示深度可分离卷积，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upsample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表示双线性上采样</a:t>
            </a:r>
          </a:p>
        </p:txBody>
      </p:sp>
    </p:spTree>
    <p:extLst>
      <p:ext uri="{BB962C8B-B14F-4D97-AF65-F5344CB8AC3E}">
        <p14:creationId xmlns:p14="http://schemas.microsoft.com/office/powerpoint/2010/main" val="258314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89527-F170-C3F2-E910-E5B072C0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633D15A-8C1E-6D05-4995-559DF7201BEF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A90C9-D223-46CE-5A71-AFCF12F99708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B67FBEC-30AF-6E11-27AB-25B216C0AB2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C99A09C-1709-AEA1-4D6A-EBD43A8D9040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899BDDE-2887-0CFC-63D7-724661E8426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7415170-DFDF-AC40-AD74-A1D41F54A60D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E9B584E-383E-66A7-D88D-FCFABA5A2CA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23D5E8BA-A424-1284-09B4-8768D9FD5AC2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D5874CB-55D3-9597-ABD6-FE6849C42E4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48D65DA-A206-5026-0CED-6920219580BC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0E13754-0BC0-9C1F-F2F4-2F72D980FDF1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06590DF-1DEF-8CE2-E1A2-24FDD5F386F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549DAC39-BD1F-A2EA-BAD6-C678640193B8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83D66AF-0340-257E-CB44-28B124292A4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B851595-0210-CC2A-E974-9A6E5062F427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358DB18-AB32-A46D-F3C2-1C43AF60321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52E7548C-77C3-AF84-80C4-513E203EAFE9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9A15806-A3E4-5AA2-1519-ED407C218DC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96F98CE-54E4-3640-6504-9453BBCB4B03}"/>
                  </a:ext>
                </a:extLst>
              </p14:cNvPr>
              <p14:cNvContentPartPr/>
              <p14:nvPr/>
            </p14:nvContentPartPr>
            <p14:xfrm>
              <a:off x="40601" y="5859086"/>
              <a:ext cx="869760" cy="143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96F98CE-54E4-3640-6504-9453BBCB4B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399" y="5751086"/>
                <a:ext cx="977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CAC39AD-3358-3BB1-8BFE-C91BF3CDE258}"/>
                  </a:ext>
                </a:extLst>
              </p14:cNvPr>
              <p14:cNvContentPartPr/>
              <p14:nvPr/>
            </p14:nvContentPartPr>
            <p14:xfrm>
              <a:off x="6354" y="5916522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CAC39AD-3358-3BB1-8BFE-C91BF3CDE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646" y="58085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EAE4C48-0F9C-7785-C1A4-535B3CAB8135}"/>
                  </a:ext>
                </a:extLst>
              </p14:cNvPr>
              <p14:cNvContentPartPr/>
              <p14:nvPr/>
            </p14:nvContentPartPr>
            <p14:xfrm>
              <a:off x="3910505" y="4026885"/>
              <a:ext cx="360" cy="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EAE4C48-0F9C-7785-C1A4-535B3CAB81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505" y="391888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32750EA2-BEA5-FD6D-5EA5-D9E5A4A8555E}"/>
                  </a:ext>
                </a:extLst>
              </p14:cNvPr>
              <p14:cNvContentPartPr/>
              <p14:nvPr/>
            </p14:nvContentPartPr>
            <p14:xfrm>
              <a:off x="3910505" y="4026885"/>
              <a:ext cx="360" cy="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32750EA2-BEA5-FD6D-5EA5-D9E5A4A855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505" y="3918885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7BB8790D-CAB7-AC87-9B01-B4E1A3B7EB4B}"/>
              </a:ext>
            </a:extLst>
          </p:cNvPr>
          <p:cNvSpPr/>
          <p:nvPr/>
        </p:nvSpPr>
        <p:spPr>
          <a:xfrm>
            <a:off x="9462572" y="3785708"/>
            <a:ext cx="948434" cy="613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0AB9006-2148-FE80-FC35-7BE93DE842B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" b="2784"/>
          <a:stretch>
            <a:fillRect/>
          </a:stretch>
        </p:blipFill>
        <p:spPr>
          <a:xfrm>
            <a:off x="2819400" y="1181100"/>
            <a:ext cx="8770387" cy="409771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FDC4CE5-A522-21F5-A8AA-D3BC3F111368}"/>
              </a:ext>
            </a:extLst>
          </p:cNvPr>
          <p:cNvSpPr/>
          <p:nvPr/>
        </p:nvSpPr>
        <p:spPr>
          <a:xfrm>
            <a:off x="9368981" y="4599993"/>
            <a:ext cx="3837047" cy="148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099CC760-2327-82F6-CF51-00BBD8D4E903}"/>
              </a:ext>
            </a:extLst>
          </p:cNvPr>
          <p:cNvSpPr/>
          <p:nvPr/>
        </p:nvSpPr>
        <p:spPr>
          <a:xfrm rot="1088548">
            <a:off x="8770869" y="4718133"/>
            <a:ext cx="3512280" cy="977129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6BC596-9F24-8496-ABBC-47AC852ED45D}"/>
              </a:ext>
            </a:extLst>
          </p:cNvPr>
          <p:cNvSpPr/>
          <p:nvPr/>
        </p:nvSpPr>
        <p:spPr>
          <a:xfrm>
            <a:off x="9100155" y="1034628"/>
            <a:ext cx="1673267" cy="813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002A06-D5C5-F5B6-07EF-486655FFF08D}"/>
              </a:ext>
            </a:extLst>
          </p:cNvPr>
          <p:cNvSpPr txBox="1"/>
          <p:nvPr/>
        </p:nvSpPr>
        <p:spPr>
          <a:xfrm>
            <a:off x="10880315" y="2039745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D54EF35-4A38-9AE4-CA76-38A3DD37259F}"/>
              </a:ext>
            </a:extLst>
          </p:cNvPr>
          <p:cNvSpPr/>
          <p:nvPr/>
        </p:nvSpPr>
        <p:spPr>
          <a:xfrm>
            <a:off x="10615942" y="666227"/>
            <a:ext cx="3971634" cy="1308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92C4D98-F8AE-260A-FCB1-964B63DECF3A}"/>
              </a:ext>
            </a:extLst>
          </p:cNvPr>
          <p:cNvSpPr/>
          <p:nvPr/>
        </p:nvSpPr>
        <p:spPr>
          <a:xfrm>
            <a:off x="8899115" y="1848461"/>
            <a:ext cx="3200400" cy="2907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CDF5DE9-395A-0970-EF64-8263F18107D9}"/>
                  </a:ext>
                </a:extLst>
              </p:cNvPr>
              <p:cNvSpPr txBox="1"/>
              <p:nvPr/>
            </p:nvSpPr>
            <p:spPr>
              <a:xfrm>
                <a:off x="2787527" y="5744274"/>
                <a:ext cx="10911154" cy="1881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𝐷𝑅𝐹𝐿</m:t>
                          </m:r>
                        </m:sub>
                      </m:sSub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lim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e>
                        <m:lim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lim>
                      </m:limUpp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 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endChr m:val=""/>
                              <m:ctrlP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p>
                              </m:sSubSup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p>
                                  </m:sSubSup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32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CDF5DE9-395A-0970-EF64-8263F181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27" y="5744274"/>
                <a:ext cx="10911154" cy="1881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72CD139-DF0A-562D-15F4-77C7E3CCCA1B}"/>
                  </a:ext>
                </a:extLst>
              </p:cNvPr>
              <p:cNvSpPr txBox="1"/>
              <p:nvPr/>
            </p:nvSpPr>
            <p:spPr>
              <a:xfrm>
                <a:off x="2787527" y="7831930"/>
                <a:ext cx="10234228" cy="121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根据真实密度自适应地加权位置，并且 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惩罚密集区域中的低估。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72CD139-DF0A-562D-15F4-77C7E3CC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27" y="7831930"/>
                <a:ext cx="10234228" cy="1213217"/>
              </a:xfrm>
              <a:prstGeom prst="rect">
                <a:avLst/>
              </a:prstGeom>
              <a:blipFill>
                <a:blip r:embed="rId11"/>
                <a:stretch>
                  <a:fillRect l="-893" b="-10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5A384431-C2F8-E6E3-CDB6-86FB5D65B0BA}"/>
              </a:ext>
            </a:extLst>
          </p:cNvPr>
          <p:cNvSpPr/>
          <p:nvPr/>
        </p:nvSpPr>
        <p:spPr>
          <a:xfrm>
            <a:off x="7696200" y="6195698"/>
            <a:ext cx="654874" cy="9068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A4F4D8DD-2942-E327-EEC9-1DA065064B4C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8023638" y="5624382"/>
            <a:ext cx="2137321" cy="57131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724DBCD9-F543-E18E-6A90-782EAFA74F07}"/>
              </a:ext>
            </a:extLst>
          </p:cNvPr>
          <p:cNvSpPr/>
          <p:nvPr/>
        </p:nvSpPr>
        <p:spPr>
          <a:xfrm>
            <a:off x="10160958" y="5049131"/>
            <a:ext cx="6755442" cy="1150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342DECF-D45C-1099-9629-AA5365362F65}"/>
              </a:ext>
            </a:extLst>
          </p:cNvPr>
          <p:cNvSpPr txBox="1"/>
          <p:nvPr/>
        </p:nvSpPr>
        <p:spPr>
          <a:xfrm>
            <a:off x="10287000" y="5206697"/>
            <a:ext cx="662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以每个对象坐标为中心卷积高斯核来生成真实密度图，核大小与框大小成正比</a:t>
            </a:r>
          </a:p>
        </p:txBody>
      </p:sp>
    </p:spTree>
    <p:extLst>
      <p:ext uri="{BB962C8B-B14F-4D97-AF65-F5344CB8AC3E}">
        <p14:creationId xmlns:p14="http://schemas.microsoft.com/office/powerpoint/2010/main" val="211873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17963-EB7E-255C-D2E7-C8F7D977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BA0FB8F-7C20-0528-34D5-911EEDD14453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16B3885E-A7C4-7557-BD51-48FE31D1B7F7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6E11A6F-84DE-0363-448F-5B4B3E3C825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F3F785E-4985-BBCA-2AF2-F90B0BAC5B1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E685094-3583-E8CF-8FC6-C5B74EE30D2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824726D-7497-8AF5-A062-853472DA654F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A271B0B-CE71-91F1-2727-242B7467AD1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B9B77F9-353A-D198-CB9D-D09934612172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F318DEE-95BB-8F78-7374-1AC31B51E70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94CE036-0586-7F56-64CF-0F5A9A00CD67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9DFB8D8-3F15-2569-0CD5-F006E6EB0595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2674CBA-36D1-52F2-2C22-AEE142E4BE9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1D585C6-0631-6DB3-327D-FD3EC04306F0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D3A1689B-DB59-DF9B-FC50-EC4D166F4A8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52E102C9-196D-F289-943F-12FBF1AE637D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4CAA5C8-CD62-40F2-244E-C608651583A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4A3411C6-3FAA-F0FB-5512-DE2A40902C92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9161B91A-D4AD-FCDA-2DCC-998542EB754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444C936-43AF-E900-0AD2-214080116714}"/>
              </a:ext>
            </a:extLst>
          </p:cNvPr>
          <p:cNvSpPr txBox="1"/>
          <p:nvPr/>
        </p:nvSpPr>
        <p:spPr>
          <a:xfrm>
            <a:off x="402770" y="1709075"/>
            <a:ext cx="14756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MWAS(Masked windows attention sparsification) </a:t>
            </a:r>
          </a:p>
          <a:p>
            <a:r>
              <a:rPr lang="zh-CN" altLang="en-US" sz="5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掩码窗口注意力稀疏化</a:t>
            </a:r>
            <a:r>
              <a:rPr lang="en-US" altLang="zh-CN" sz="5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endParaRPr lang="zh-CN" altLang="en-US" sz="54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E9059E-E375-3B69-577E-BBC0B361B577}"/>
                  </a:ext>
                </a:extLst>
              </p:cNvPr>
              <p:cNvSpPr txBox="1"/>
              <p:nvPr/>
            </p:nvSpPr>
            <p:spPr>
              <a:xfrm>
                <a:off x="402770" y="4701976"/>
                <a:ext cx="15121596" cy="432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组件主要作用：将计算选择性的集中在前景区域，同时丢弃冗余背景</a:t>
                </a:r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输入：浅层特征图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密度热图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540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</m:oMath>
                </a14:m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输出：去除冗余背景信息的浅层特征图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sz="540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E9059E-E375-3B69-577E-BBC0B361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0" y="4701976"/>
                <a:ext cx="15121596" cy="4321376"/>
              </a:xfrm>
              <a:prstGeom prst="rect">
                <a:avLst/>
              </a:prstGeom>
              <a:blipFill>
                <a:blip r:embed="rId2"/>
                <a:stretch>
                  <a:fillRect l="-2136" t="-3949" r="-3104" b="-7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12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679C-67BF-AB07-D75D-1A7AEB38D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26334DE-5AEC-8F76-D596-CEF0D613A7B9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F6E0BF-710A-014A-BC6B-692FF626A226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D10BBC9-918C-487D-C55A-088096B5A17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441E497-5601-DFE0-A2EB-F7F6C92BC9E2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935003C-9957-8DA1-A38B-C372E5BA704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096866A-8E0E-46DA-D13F-9447C171EB0B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52E74D5-5F5E-CEB4-DF9B-116E989DF94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8BC4C16-7140-88E1-E4AB-AA34B63239DA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72E00D4-20B2-D858-3FD6-B5C87845840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EF98F15-8391-F6C8-0E16-D87BE7428467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A428AD7-9D7F-8B63-958F-37C69943F74B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3AAE532-F8CB-6DA6-8A80-CC5C4DBB276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3865AB2-E7B4-C8CE-C019-753E9C647078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12C0E26-ACA6-B7A1-D1EE-5BADAF2F5FC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F48F2709-72B3-D9FA-6790-17EC38755330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FF3CF3E-E404-8061-BD9C-42E1FB79E81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D8817032-F85C-713D-9765-FCABFEB26B35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1EAAD48E-6ED6-53AC-16C5-117953CCB08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8BB5D5-D1CE-2828-6E54-B8687CF4B8BB}"/>
              </a:ext>
            </a:extLst>
          </p:cNvPr>
          <p:cNvSpPr txBox="1"/>
          <p:nvPr/>
        </p:nvSpPr>
        <p:spPr>
          <a:xfrm>
            <a:off x="402770" y="1709075"/>
            <a:ext cx="1475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 phase1(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前景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修剪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B3602D-93A9-B0B7-5F04-32EA149A729E}"/>
              </a:ext>
            </a:extLst>
          </p:cNvPr>
          <p:cNvSpPr/>
          <p:nvPr/>
        </p:nvSpPr>
        <p:spPr>
          <a:xfrm>
            <a:off x="3838277" y="2790972"/>
            <a:ext cx="27432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75CFA07-EB73-DE71-8BB3-30CA555CF00F}"/>
              </a:ext>
            </a:extLst>
          </p:cNvPr>
          <p:cNvSpPr/>
          <p:nvPr/>
        </p:nvSpPr>
        <p:spPr>
          <a:xfrm>
            <a:off x="4110675" y="4013169"/>
            <a:ext cx="6096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5103EF9-789C-A732-7BA3-569A8B27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06" y="2790972"/>
            <a:ext cx="10544563" cy="334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98907BB-C218-EA7E-4B1E-0785163A8BE9}"/>
                  </a:ext>
                </a:extLst>
              </p:cNvPr>
              <p:cNvSpPr txBox="1"/>
              <p:nvPr/>
            </p:nvSpPr>
            <p:spPr>
              <a:xfrm>
                <a:off x="2925417" y="2746567"/>
                <a:ext cx="738664" cy="42672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3600"/>
                  <a:t>Density map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CN" altLang="en-US" sz="360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98907BB-C218-EA7E-4B1E-0785163A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417" y="2746567"/>
                <a:ext cx="738664" cy="4267200"/>
              </a:xfrm>
              <a:prstGeom prst="rect">
                <a:avLst/>
              </a:prstGeom>
              <a:blipFill>
                <a:blip r:embed="rId3"/>
                <a:stretch>
                  <a:fillRect l="-23967" t="-5429" r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142B8F0-1071-2DEC-4153-CD849ECB0C95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588785" y="4465224"/>
            <a:ext cx="7748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AF0A0B4-1B32-C6A5-940A-B61475FD8DDB}"/>
                  </a:ext>
                </a:extLst>
              </p:cNvPr>
              <p:cNvSpPr txBox="1"/>
              <p:nvPr/>
            </p:nvSpPr>
            <p:spPr>
              <a:xfrm>
                <a:off x="3976195" y="6513341"/>
                <a:ext cx="5370427" cy="829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d>
                            <m:d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ⅈ,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pred</m:t>
                              </m:r>
                            </m:sup>
                          </m:sSubSup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AF0A0B4-1B32-C6A5-940A-B61475FD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95" y="6513341"/>
                <a:ext cx="5370427" cy="829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3D8C7B-A5A8-4D2D-C823-C6CB4EC0DE87}"/>
                  </a:ext>
                </a:extLst>
              </p:cNvPr>
              <p:cNvSpPr txBox="1"/>
              <p:nvPr/>
            </p:nvSpPr>
            <p:spPr>
              <a:xfrm>
                <a:off x="3410450" y="7503910"/>
                <a:ext cx="10914742" cy="167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ℕ</m:t>
                          </m:r>
                          <m:d>
                            <m:dPr>
                              <m:begChr m:val="|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nary>
                                    <m:naryPr>
                                      <m:chr m:val="∑"/>
                                      <m:grow m:val="on"/>
                                      <m:subHide m:val="on"/>
                                      <m:supHide m:val="on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  <m:lim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32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  <m:d>
                                <m:dPr>
                                  <m:endChr m:val=""/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32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3200">
                                          <a:latin typeface="Cambria Math" panose="02040503050406030204" pitchFamily="18" charset="0"/>
                                        </a:rPr>
                                        <m:t>pred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3200">
                                      <a:latin typeface="Cambria Math" panose="02040503050406030204" pitchFamily="18" charset="0"/>
                                    </a:rPr>
                                    <m:t>init</m:t>
                                  </m:r>
                                </m:sub>
                              </m:sSub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3D8C7B-A5A8-4D2D-C823-C6CB4EC0D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450" y="7503910"/>
                <a:ext cx="10914742" cy="1677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F3A04F8-2C83-86BB-EB52-E8660543E92E}"/>
                  </a:ext>
                </a:extLst>
              </p:cNvPr>
              <p:cNvSpPr txBox="1"/>
              <p:nvPr/>
            </p:nvSpPr>
            <p:spPr>
              <a:xfrm>
                <a:off x="1756787" y="9347472"/>
                <a:ext cx="84705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3200" i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zh-CN" altLang="en-US" sz="32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F3A04F8-2C83-86BB-EB52-E8660543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787" y="9347472"/>
                <a:ext cx="8470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F126DC8-25E3-FB61-FB36-EA3F61EE8D49}"/>
              </a:ext>
            </a:extLst>
          </p:cNvPr>
          <p:cNvCxnSpPr>
            <a:cxnSpLocks/>
          </p:cNvCxnSpPr>
          <p:nvPr/>
        </p:nvCxnSpPr>
        <p:spPr>
          <a:xfrm flipH="1">
            <a:off x="3188255" y="8204801"/>
            <a:ext cx="83923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A95FF36-022E-11D0-7E19-5120B70871DA}"/>
              </a:ext>
            </a:extLst>
          </p:cNvPr>
          <p:cNvCxnSpPr>
            <a:cxnSpLocks/>
          </p:cNvCxnSpPr>
          <p:nvPr/>
        </p:nvCxnSpPr>
        <p:spPr>
          <a:xfrm flipV="1">
            <a:off x="3188255" y="8175589"/>
            <a:ext cx="6930" cy="157851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FDF04CC-2B28-0B6F-2856-4EED81252CCC}"/>
              </a:ext>
            </a:extLst>
          </p:cNvPr>
          <p:cNvCxnSpPr>
            <a:cxnSpLocks/>
          </p:cNvCxnSpPr>
          <p:nvPr/>
        </p:nvCxnSpPr>
        <p:spPr>
          <a:xfrm flipH="1">
            <a:off x="3169167" y="9777687"/>
            <a:ext cx="83923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96E3-8722-B6C5-2372-B3B6D8FC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BF3A917-0DF7-7A0C-D640-D38260D7550B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8140CC1-6815-3C8F-423F-CB793A05D39B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92C6346-35EC-06B7-A6A4-937BD8E729E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05F0CC9-557C-0F29-1655-1352D4F780B0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ACF922-355E-3132-BB8A-24873402CBD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EDB63A3-847B-F694-642C-7121DCBC0692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47540CF-7E81-4092-DA97-9490E7A03EF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6AD6A65-D5A6-336F-D644-887E73A74678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C4487CC-53AC-CE26-9E59-81E0CC1FE9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F44BE0B-56FC-1314-F62A-366BABBC09C5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0089568-FE68-45B4-E3E8-E3CD7B54477A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08B6971-9C45-EDF5-2688-2D009B1AC13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28A8EF2-2B73-FAE6-0169-3FE5F1D38D95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0FC48D8-8D4A-D20D-D87F-31A7FE466EA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46ECFE3-BA0A-0846-ACF5-050E39554294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1DC6AB4-457F-6775-BDB9-47BBDBB1B7D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949F1680-B640-9D75-205A-10E00366364D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5BB0A51-C5F7-1070-054D-B40B41D21DD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CF39FBE-EED6-580D-4BD0-5DDBE290C68F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 phase2(APE-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轴排列编码器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5CB3C1-41BF-AA53-16FC-699ECE8D7274}"/>
                  </a:ext>
                </a:extLst>
              </p:cNvPr>
              <p:cNvSpPr txBox="1"/>
              <p:nvPr/>
            </p:nvSpPr>
            <p:spPr>
              <a:xfrm>
                <a:off x="487229" y="3166169"/>
                <a:ext cx="14671632" cy="696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sz="5400">
                    <a:latin typeface="Arial" panose="020B0604020202020204" pitchFamily="34" charset="0"/>
                    <a:cs typeface="Arial" panose="020B0604020202020204" pitchFamily="34" charset="0"/>
                  </a:rPr>
                  <a:t>、</a:t>
                </a:r>
                <a:r>
                  <a:rPr lang="en-US" altLang="zh-CN" sz="5400">
                    <a:latin typeface="Arial" panose="020B0604020202020204" pitchFamily="34" charset="0"/>
                    <a:cs typeface="Arial" panose="020B0604020202020204" pitchFamily="34" charset="0"/>
                  </a:rPr>
                  <a:t>Window</a:t>
                </a:r>
                <a:r>
                  <a:rPr lang="zh-CN" altLang="en-US" sz="54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5400">
                    <a:latin typeface="Arial" panose="020B0604020202020204" pitchFamily="34" charset="0"/>
                    <a:cs typeface="Arial" panose="020B0604020202020204" pitchFamily="34" charset="0"/>
                  </a:rPr>
                  <a:t>Partitioning</a:t>
                </a:r>
              </a:p>
              <a:p>
                <a:r>
                  <a:rPr lang="zh-CN" altLang="en-US" sz="54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将浅层特征图被划分为大小为 </a:t>
                </a:r>
                <a:r>
                  <a:rPr lang="en-US" altLang="zh-CN" sz="54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(h,w) </a:t>
                </a:r>
                <a:r>
                  <a:rPr lang="zh-CN" altLang="en-US" sz="54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的不重叠窗口。</a:t>
                </a:r>
                <a:endParaRPr lang="en-US" altLang="zh-CN" sz="5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54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54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Window-level Mask</a:t>
                </a:r>
              </a:p>
              <a:p>
                <a:r>
                  <a:rPr lang="zh-CN" altLang="en-US" sz="5400"/>
                  <a:t>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5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d>
                          <m:dPr>
                            <m:ctrlPr>
                              <a:rPr lang="zh-CN" altLang="en-US" sz="5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ⅈ,</m:t>
                            </m:r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zh-CN" altLang="en-US" sz="5400" i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5400" i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ctrlPr>
                              <a:rPr lang="zh-CN" alt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zh-CN" altLang="en-US" sz="5400" i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5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5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lim>
                    </m:limLow>
                    <m:sSubSup>
                      <m:sSubSup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zh-CN" altLang="en-US" sz="5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540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CN" altLang="en-US" sz="54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54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zh-CN" altLang="en-US" sz="360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3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3600"/>
                  <a:t>表示第 </a:t>
                </a:r>
                <a:r>
                  <a:rPr lang="en-US" altLang="zh-CN" sz="3600"/>
                  <a:t>(i,j) </a:t>
                </a:r>
                <a:r>
                  <a:rPr lang="zh-CN" altLang="en-US" sz="3600"/>
                  <a:t>个窗口内的像素集。如果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d>
                          <m:dPr>
                            <m:ctrlPr>
                              <a:rPr lang="zh-CN" alt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3600" i="1">
                                <a:latin typeface="Cambria Math" panose="02040503050406030204" pitchFamily="18" charset="0"/>
                              </a:rPr>
                              <m:t>ⅈ,</m:t>
                            </m:r>
                            <m:r>
                              <a:rPr lang="zh-CN" alt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3600"/>
                  <a:t> </a:t>
                </a:r>
                <a:r>
                  <a:rPr lang="en-US" altLang="zh-CN" sz="3600"/>
                  <a:t>,</a:t>
                </a:r>
                <a:r>
                  <a:rPr lang="zh-CN" altLang="en-US" sz="3600"/>
                  <a:t>则保留该窗口进行进一步处理。然后将所选的 </a:t>
                </a:r>
                <a:r>
                  <a:rPr lang="en-US" altLang="zh-CN" sz="3600" i="1"/>
                  <a:t>k</a:t>
                </a:r>
                <a:r>
                  <a:rPr lang="zh-CN" altLang="en-US" sz="3600"/>
                  <a:t>个窗口收集为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zh-CN" altLang="en-US" sz="36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3600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36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36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36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br>
                  <a:rPr lang="zh-CN" altLang="en-US" sz="5400"/>
                </a:br>
                <a:endParaRPr lang="zh-CN" altLang="en-US" sz="54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15CB3C1-41BF-AA53-16FC-699ECE8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9" y="3166169"/>
                <a:ext cx="14671632" cy="6969600"/>
              </a:xfrm>
              <a:prstGeom prst="rect">
                <a:avLst/>
              </a:prstGeom>
              <a:blipFill>
                <a:blip r:embed="rId2"/>
                <a:stretch>
                  <a:fillRect l="-2243" t="-2885" r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10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528E-62C5-8BCC-16D0-DA399B75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7E957D6-E4A3-100D-BADB-27B9D89CC9D7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2567759-A73D-700B-09A3-FB3A81D632F0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A56831C-B538-B68E-0F66-3BE4949E893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10C50AF-1935-07C3-0CBD-DADAB6A9D89D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5D3E40A-4991-937C-FAE5-FAC918A68EE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4DF96E9-E062-D230-612C-73737BB579CA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758199-54E9-DA11-58A7-7CD54FF89A6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D53A02A-5129-2D53-6F1A-A23E34417A18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1D17C88F-7D17-CB06-19DA-349DF8F3E1F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079232D-868B-F4DB-DB4E-BC2BB4F297FD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709D9086-06DB-2A3E-7A10-49CBD76473D0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ED9A435-A78E-E1C3-F1B1-A5824F23A8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1C2D211-4E88-EC20-90F2-18472C1FE87B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F0FB6FD-8DD4-5E76-6314-2E4B5B65279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44C85BC-BEFC-4CC6-C1C4-88A1E3429E20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37B5AB8-7948-AF1B-1589-E458A28431F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1B8EB4CA-75EE-FD6E-EF00-683C7EF743E0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8A1F448-826E-A4E5-41EB-C7502DBDE59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A40CAFC-ED9B-96CC-6163-106BF1BB5FF1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 phase2(APE-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轴排列编码器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49F67BA-9D1E-B71C-37C6-E4BB03C50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31" y="2796852"/>
            <a:ext cx="11363901" cy="439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B8BD665-CE8B-6850-2CA7-3D5662DF0C7E}"/>
                  </a:ext>
                </a:extLst>
              </p:cNvPr>
              <p:cNvSpPr txBox="1"/>
              <p:nvPr/>
            </p:nvSpPr>
            <p:spPr>
              <a:xfrm>
                <a:off x="3781542" y="7536561"/>
                <a:ext cx="8647078" cy="2436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第一次自注意力计算（窗口内）：</a:t>
                </a:r>
                <a:endParaRPr lang="en-US" altLang="zh-CN"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sz="36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600"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600">
                              <a:latin typeface="Cambria Math" panose="02040503050406030204" pitchFamily="18" charset="0"/>
                            </a:rPr>
                            <m:t>MSA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d>
                                    <m:dPr>
                                      <m:sepChr m:val=","/>
                                      <m:ctrlP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sz="3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d>
                                    <m:dPr>
                                      <m:sepChr m:val=","/>
                                      <m:ctrlP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sz="3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d>
                                    <m:dPr>
                                      <m:sepChr m:val=","/>
                                      <m:ctrlP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360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B8BD665-CE8B-6850-2CA7-3D5662DF0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542" y="7536561"/>
                <a:ext cx="8647078" cy="2436629"/>
              </a:xfrm>
              <a:prstGeom prst="rect">
                <a:avLst/>
              </a:prstGeom>
              <a:blipFill>
                <a:blip r:embed="rId3"/>
                <a:stretch>
                  <a:fillRect t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DC581-898F-3EB9-5EB3-067A9DD9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A556AAB-92CD-B3F7-E55C-82D942306896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8EEF145-EC61-1EC5-665E-BFA9BB0083B4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A0C6424-BB3D-C7D6-EFC8-4FAC28A477A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B984D79-D375-D501-CB86-EB08DB3628C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44972EA-57ED-5CA4-62C9-CFB0F64A1F4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85ECDB0-A89B-F614-4111-9C8F57652C74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657F2AB-D5C4-7932-A4DD-0A69955730F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85AAF98-C9B9-0893-5950-26E465D43246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0C1F54A-27B4-F784-700A-D3CED721CE2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871DBFD-0AC9-5DB8-F933-00836F860809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D165133-6770-E584-05BB-3E7677F3D79C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66F86B8-475D-36BE-9993-B25C8B6B75C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9987776E-2097-CC10-D462-39549A80252C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4FF2ECCA-F851-5DED-952D-4A1F65973AB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D401E85-D643-26BF-BBD8-3A6164666AFE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E4D68DE0-7274-E826-557F-2C17A879B94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D62B720F-BE20-4E5E-2AEA-0DA47417E189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8E8BBB83-D0C1-2852-3C04-77609682252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0EC53FC-8653-01DE-C989-57B29560B5B3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 phase2(APE-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轴排列编码器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28C33E-E095-A40F-896B-9513F4533787}"/>
              </a:ext>
            </a:extLst>
          </p:cNvPr>
          <p:cNvSpPr txBox="1"/>
          <p:nvPr/>
        </p:nvSpPr>
        <p:spPr>
          <a:xfrm>
            <a:off x="838200" y="3238500"/>
            <a:ext cx="967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Axis Permutation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（轴排列）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3713C28-CC00-C845-4869-463B2EC458E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6466" r="2408" b="3147"/>
          <a:stretch>
            <a:fillRect/>
          </a:stretch>
        </p:blipFill>
        <p:spPr>
          <a:xfrm>
            <a:off x="1676400" y="5044531"/>
            <a:ext cx="2971800" cy="29945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67D455-3FFC-5054-9C55-400E68D8E0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" t="6221" r="4162" b="4136"/>
          <a:stretch>
            <a:fillRect/>
          </a:stretch>
        </p:blipFill>
        <p:spPr>
          <a:xfrm>
            <a:off x="5334000" y="5019781"/>
            <a:ext cx="2971800" cy="3019319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02EB13C-65AE-8971-984F-4D83658277B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648200" y="6541816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9B525FA-219E-89A6-6CAE-28498E4256F1}"/>
                  </a:ext>
                </a:extLst>
              </p:cNvPr>
              <p:cNvSpPr txBox="1"/>
              <p:nvPr/>
            </p:nvSpPr>
            <p:spPr>
              <a:xfrm>
                <a:off x="9990764" y="4762500"/>
                <a:ext cx="3810000" cy="938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CN" altLang="en-US" sz="540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9B525FA-219E-89A6-6CAE-28498E42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764" y="4762500"/>
                <a:ext cx="3810000" cy="938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下 30">
            <a:extLst>
              <a:ext uri="{FF2B5EF4-FFF2-40B4-BE49-F238E27FC236}">
                <a16:creationId xmlns:a16="http://schemas.microsoft.com/office/drawing/2014/main" id="{3B2E2678-AF73-1EBF-A808-7CDD13C3D210}"/>
              </a:ext>
            </a:extLst>
          </p:cNvPr>
          <p:cNvSpPr/>
          <p:nvPr/>
        </p:nvSpPr>
        <p:spPr>
          <a:xfrm>
            <a:off x="11653448" y="5841541"/>
            <a:ext cx="484632" cy="1460446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E5B333-FE9C-7C37-1F47-10A8617BD2E6}"/>
                  </a:ext>
                </a:extLst>
              </p:cNvPr>
              <p:cNvSpPr txBox="1"/>
              <p:nvPr/>
            </p:nvSpPr>
            <p:spPr>
              <a:xfrm>
                <a:off x="10057991" y="7373537"/>
                <a:ext cx="3675546" cy="960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5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5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zh-CN" altLang="en-US" sz="5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5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zh-CN" altLang="en-US" sz="540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E5B333-FE9C-7C37-1F47-10A8617BD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991" y="7373537"/>
                <a:ext cx="3675546" cy="960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70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82060-3819-E5D0-A336-72D8B181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B82F5B9-34C0-61CF-DDAF-86A8CBB39452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5132AA5A-990D-C9AB-43AF-30A5EB236B39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56358CE-806F-6F6D-0F59-CA098FF19A9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1E2D4C7-3010-3F2D-15A8-82B96F4C07AF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47C4D3C-5516-F461-6872-A4F703FF063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999F5BB-73D6-1172-EA87-38533A5CF2D0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76B452F-86E0-78FF-F0D3-2603B2DD063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E455E88-257D-B92A-57AE-69D481CD0416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394BD1E-D782-75F9-0B5B-0D9E768F37F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728298-5696-E155-27BF-F14DF0F83C3F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C9A88F5B-E5F7-F7DC-ACBA-A74A557AE686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ABAC988-3495-F8C4-344F-5E37A081B1D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040955C-7E88-465D-25C8-9957AEDB8DE5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F24F62B3-232D-6F93-83A9-90A118765B7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89A1EBF3-3933-703C-858C-18EA073A23CB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6AA3DF4-7B87-B9C0-76D4-86C6FD7BE72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52D6C98D-2210-131D-F6C2-BDA8D4E64DB8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8ABC667-E5FA-196C-F087-45A4B2B7228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8E06E1-744A-4E17-BDA3-7C87BBE490EE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Component2 MWAS phase2(APE-</a:t>
            </a:r>
            <a:r>
              <a:rPr lang="zh-CN" altLang="en-US" sz="5400">
                <a:latin typeface="Arial" panose="020B0604020202020204" pitchFamily="34" charset="0"/>
                <a:cs typeface="Arial" panose="020B0604020202020204" pitchFamily="34" charset="0"/>
              </a:rPr>
              <a:t>轴排列编码器</a:t>
            </a:r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2A704-70AC-7C9A-9A8F-E75A861B3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65" y="2771452"/>
            <a:ext cx="9464069" cy="36610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74A956-F7E5-9CDC-0810-A30E43D6FA20}"/>
                  </a:ext>
                </a:extLst>
              </p:cNvPr>
              <p:cNvSpPr txBox="1"/>
              <p:nvPr/>
            </p:nvSpPr>
            <p:spPr>
              <a:xfrm>
                <a:off x="4481570" y="6461859"/>
                <a:ext cx="9324858" cy="3850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</a:t>
                </a:r>
                <a:r>
                  <a:rPr lang="zh-CN" altLang="en-US" sz="3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第二次自注意力计算（窗口外）：</a:t>
                </a:r>
                <a:endParaRPr lang="en-US" altLang="zh-CN"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600" i="0">
                          <a:latin typeface="Cambria Math" panose="02040503050406030204" pitchFamily="18" charset="0"/>
                        </a:rPr>
                        <m:t>Permute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d>
                                <m:dPr>
                                  <m:sepChr m:val=",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sz="360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600">
                          <a:latin typeface="Cambria Math" panose="02040503050406030204" pitchFamily="18" charset="0"/>
                        </a:rPr>
                        <m:t>MSA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zh-CN" altLang="en-US" sz="3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sepChr m:val=",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zh-CN" altLang="en-US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sz="3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sepChr m:val=",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zh-CN" altLang="en-US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en-US" sz="3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sepChr m:val=",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zh-CN" altLang="en-US" sz="3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sz="3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36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  <m:sup>
                          <m:d>
                            <m:dPr>
                              <m:sepChr m:val=",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3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600"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3600">
                              <a:latin typeface="Cambria Math" panose="02040503050406030204" pitchFamily="18" charset="0"/>
                            </a:rPr>
                            <m:t>Permute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zh-CN" altLang="en-US" sz="360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  <m:sup>
                                  <m:d>
                                    <m:dPr>
                                      <m:sepChr m:val=","/>
                                      <m:ctrlP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360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74A956-F7E5-9CDC-0810-A30E43D6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70" y="6461859"/>
                <a:ext cx="9324858" cy="3850541"/>
              </a:xfrm>
              <a:prstGeom prst="rect">
                <a:avLst/>
              </a:prstGeom>
              <a:blipFill>
                <a:blip r:embed="rId3"/>
                <a:stretch>
                  <a:fillRect t="-2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35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/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/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AD8CD3E-EAFF-BC6D-C7B7-1915A524AA81}"/>
              </a:ext>
            </a:extLst>
          </p:cNvPr>
          <p:cNvSpPr txBox="1"/>
          <p:nvPr/>
        </p:nvSpPr>
        <p:spPr>
          <a:xfrm>
            <a:off x="2133600" y="2406720"/>
            <a:ext cx="1676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论文作者：</a:t>
            </a:r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Zhangchi</a:t>
            </a:r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en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Peixi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Wu</a:t>
            </a:r>
            <a:r>
              <a:rPr lang="en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Jie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Chen</a:t>
            </a:r>
            <a:endParaRPr lang="en" altLang="zh-CN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单位：中国科学技术大学</a:t>
            </a:r>
            <a:endParaRPr kumimoji="1" lang="en-US" altLang="zh-CN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期刊</a:t>
            </a:r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会议：预印本（</a:t>
            </a:r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under</a:t>
            </a:r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6000"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kumimoji="1"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5D52-38B8-969B-4A41-5FC6D1636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CF0E8D7-A5B8-CB53-70E3-09D02D69B55F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C1F3813-4444-65DB-B277-4F20C52FD69D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82280F2-5338-E050-922E-6C1C70747B96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7EF5765-B03F-1537-4BED-9E7C6AFD922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1DADF94-2DBA-DA76-91B4-4392E873FF2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0ED6F6D-3AFF-D434-727E-39931002352C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ED7C0E9-96F6-910B-F6F4-E741E8D6C2D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BEE7CBB-3922-4CC8-7C5B-3B1423CBE4E7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1BA6B36-3C77-34DD-58BD-0B4D4754944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009AAC6-9262-0107-19C4-4000AB8D5FC7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67B972C0-5D5C-2AF5-1123-9B1F0BBAAE89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3C53E51-4771-1443-1A52-B3CCD0043B0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E07CDE5F-D2D9-F76C-29A1-4D72D8C92EC2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5005165-56A6-2E70-20FB-35DFE1995BF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FBADF962-2232-4353-A73B-C28BDBFE9226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B2CBE68C-8536-9934-86C4-A329C8F9B7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C579C5B3-E616-0AF4-AEA3-B5BF0435B8A0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9083A4F2-11F9-A160-064B-61A83B9697C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380210B-3370-80B9-1EE6-37B04A61FC55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 3 PAQI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（渐进式自适应查询初始化）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5B4BFAB-42D0-E565-9270-FA1B95DFE6DE}"/>
                  </a:ext>
                </a:extLst>
              </p:cNvPr>
              <p:cNvSpPr txBox="1"/>
              <p:nvPr/>
            </p:nvSpPr>
            <p:spPr>
              <a:xfrm>
                <a:off x="685801" y="3514568"/>
                <a:ext cx="15121596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组件主要作用：通过关注密度图中的高响应区域，同时过滤掉低响应区域，逐步初始化查询</a:t>
                </a:r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输入：特征图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密度图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altLang="zh-CN" sz="5400" i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输出：查询特征</a:t>
                </a:r>
                <a:r>
                  <a:rPr lang="en-US" altLang="zh-CN" sz="5400" i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、边界框</a:t>
                </a:r>
                <a:r>
                  <a:rPr lang="en-US" altLang="zh-CN" sz="5400" i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5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、分类分数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5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540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en-US" altLang="zh-CN" sz="5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5B4BFAB-42D0-E565-9270-FA1B95DFE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514568"/>
                <a:ext cx="15121596" cy="5078313"/>
              </a:xfrm>
              <a:prstGeom prst="rect">
                <a:avLst/>
              </a:prstGeom>
              <a:blipFill>
                <a:blip r:embed="rId2"/>
                <a:stretch>
                  <a:fillRect l="-2177" t="-3361" r="-3105" b="-63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40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3865B-EB98-9AFC-6193-A23A4948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A1C5156-491F-E7BD-B575-C58AB5E99AD5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B4216B4-AFC6-F5DD-C187-54A6DD727DCD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DD058CD-7578-ED27-C73E-5D1B1291297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40B3D78-BC09-318D-D3D5-D6057EFA6C7C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AC391E4-7787-C855-836E-BD2290A6181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52315FB-4509-B039-BC59-381DEC37A279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0939C81-A7D1-716F-D6B9-D33F6D4AB0F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BF279D81-535D-3476-E0BE-76D66ECBFA97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864AD396-A66B-2113-4B37-7490C36D09C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E8A9296-1BF0-A6DD-45F8-C0484702D7BC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1ADD8646-E791-92EB-E728-5FD3DDBC7212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8643E5F-A32A-9524-8DF9-5EBFECADA83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9C203AF-A125-3949-C481-7D65B7D5EEF9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E262E43-FEA4-0590-0D15-E9F921D1246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C066F95B-2D84-E404-2646-E58922F825B0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FDD6FAC-2E00-8D13-0DF8-54D7B891A75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085ADCF4-4982-0912-B2E8-780DDF8815DA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3FDF1322-4129-5D6F-F065-9278C5D3ED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9CE78DF-5293-A203-C7BB-0155FEA0457C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 3 PAQI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（渐进式自适应查询初始化）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1CD4CA-3621-0A01-C989-369C992D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73219"/>
            <a:ext cx="6950450" cy="6669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21015D-318C-00CA-4032-38477684BEDC}"/>
                  </a:ext>
                </a:extLst>
              </p:cNvPr>
              <p:cNvSpPr txBox="1"/>
              <p:nvPr/>
            </p:nvSpPr>
            <p:spPr>
              <a:xfrm>
                <a:off x="304800" y="3238500"/>
                <a:ext cx="8241749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什么是</a:t>
                </a:r>
                <a:r>
                  <a:rPr lang="en-US" altLang="zh-CN" sz="4400" b="1" i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</a:t>
                </a:r>
                <a:r>
                  <a:rPr lang="en-US" altLang="zh-CN" sz="4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  <a:p>
                <a:r>
                  <a:rPr lang="zh-CN" altLang="en-US" sz="44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即预测框之间交集的面积比上并集的面积，即交并比</a:t>
                </a:r>
                <a:endParaRPr lang="en-US" altLang="zh-CN" sz="44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4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什么是</a:t>
                </a:r>
                <a:r>
                  <a:rPr lang="en-US" altLang="zh-CN" sz="4400" b="1" i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NMS</a:t>
                </a:r>
                <a:r>
                  <a:rPr lang="en-US" altLang="zh-CN" sz="4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  <a:p>
                <a:r>
                  <a:rPr lang="zh-CN" altLang="en-US" sz="44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设置阈值</a:t>
                </a:r>
                <a:r>
                  <a:rPr lang="en-US" altLang="zh-CN" sz="4400" b="1" i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r>
                  <a:rPr lang="zh-CN" altLang="en-US" sz="4400" b="1" i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4400" b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若两边界框的交并比大于所设阈值，则舍弃置信度较低的边界框。</a:t>
                </a:r>
                <a:endParaRPr lang="en-US" altLang="zh-CN" sz="44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b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zh-CN" altLang="en-US" sz="4400" b="1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4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𝐼𝑜</m:t>
                      </m:r>
                      <m:sSub>
                        <m:sSubPr>
                          <m:ctrlP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4400" b="1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4400" b="1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zh-CN" altLang="en-US" sz="4400" b="1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𝐼𝑜</m:t>
                          </m:r>
                          <m:sSub>
                            <m:sSubPr>
                              <m:ctrlP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zh-CN" altLang="en-US" sz="4400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4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𝐼𝑜</m:t>
                          </m:r>
                          <m:sSub>
                            <m:sSubPr>
                              <m:ctrlP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sz="4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zh-CN" altLang="en-US" sz="4400" b="1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44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21015D-318C-00CA-4032-38477684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38500"/>
                <a:ext cx="8241749" cy="5509200"/>
              </a:xfrm>
              <a:prstGeom prst="rect">
                <a:avLst/>
              </a:prstGeom>
              <a:blipFill>
                <a:blip r:embed="rId3"/>
                <a:stretch>
                  <a:fillRect l="-2959" t="-2212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75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C530F-DF5E-0E71-30E4-501FB13A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EA5EC87-B6BE-28DB-487D-C03D63DC28B8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A71C506A-6D20-8FD3-F7B5-26E44D3997B3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90C1BB31-1F3B-A1E4-1B3B-909D356602B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87DCC33A-930C-EA8A-41B9-CAADB56033F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E86A584-BCC3-CE89-9278-0FAF82D845A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90741F4-259F-FA49-0C47-80438DA993AB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4FCE2BE-5D88-F52F-808D-28E3602260B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80462DE-63A6-F9DB-4D69-6C7B1DC14E1A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5F62021E-2A57-77EE-D1DF-564FAA622F8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8014D37-5E1C-AC70-A3F4-BEC86E16AD3C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1841E9A-FFD1-6321-1055-58F7A47B5C55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85B7205-3471-7419-8B24-315B57F05CD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30357666-10D1-323A-5BC4-380F703DDFB1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6C13B0C-A70D-24A4-C769-475E5387387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6DA64A2-0087-69BA-2EF4-F41F8B9CACBA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0C7E8BD4-BB06-312A-0533-319BA601F5C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0A8E9CC8-BB7E-AA6D-74ED-D02123FF49BD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30E2E99E-7330-ECA6-7F2D-A8FA1153279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A30DA0E-24A9-8796-4BCF-AF9A7E5FBAA2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 3 PAQI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（渐进式自适应查询初始化）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A3B4C8D-886C-10FA-6C67-74B173062B75}"/>
                  </a:ext>
                </a:extLst>
              </p:cNvPr>
              <p:cNvSpPr txBox="1"/>
              <p:nvPr/>
            </p:nvSpPr>
            <p:spPr>
              <a:xfrm>
                <a:off x="1066800" y="3626081"/>
                <a:ext cx="16154400" cy="594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Input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: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Memory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M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,Window Mask W,Feature Map </a:t>
                </a:r>
                <a14:m>
                  <m:oMath xmlns:m="http://schemas.openxmlformats.org/officeDocument/2006/math">
                    <m:r>
                      <a:rPr lang="en-US" altLang="zh-CN" sz="4000" b="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,Density Map D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Output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: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Query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Features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Bounding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Boxes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40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Classification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Scores 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3: Hyperparameters: Max Query Nums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 Min Query Nums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,Max IoU Thres.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𝐼𝑜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 Min </a:t>
                </a:r>
                <a:r>
                  <a:rPr lang="en-US" altLang="zh-CN" sz="4000" i="1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IoU</a:t>
                </a: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Thres.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𝐼𝑜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:#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400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Generate initial anchors and valid mask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5</a:t>
                </a:r>
                <a:r>
                  <a:rPr lang="en-US" altLang="zh-CN" sz="400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:</a:t>
                </a: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GenerateAnchors(S)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A3B4C8D-886C-10FA-6C67-74B17306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626081"/>
                <a:ext cx="16154400" cy="5942140"/>
              </a:xfrm>
              <a:prstGeom prst="rect">
                <a:avLst/>
              </a:prstGeom>
              <a:blipFill>
                <a:blip r:embed="rId2"/>
                <a:stretch>
                  <a:fillRect l="-1321" t="-1846" b="-3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78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9397-12D8-CF7B-3388-61BE1D87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436CCF6-E85A-151D-03B8-77AF3067F928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1160FDD0-CCDB-61C2-28AD-A79136405A67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0D5F3AE4-9CB5-717B-205E-76C29D292DD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D5C6C40-102A-F944-CCB6-CB74D897C2C2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703158B-55A3-5C7D-DEC0-98D2DFF5E0D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913833C-E1F9-6200-69F4-49B57ED795D5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97A2B62-069D-474B-1A30-305C58AA8D7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59C68C0-16A6-4F93-DBB1-595E125B136B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9EBB2A3-6DB7-4FED-C680-5BB8BE5649B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DEC1068-E6DB-A914-3630-7273D58735C8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71402F6D-DE87-3A86-628D-34EF178A830D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4B89F73-EE39-2FA5-24DE-876E4D549DE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93E01FA-0E7D-C2D1-B63D-5362F71B13BC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7DB0DED-72BE-6310-6B58-4D191CDA47B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FD64ECA8-C6EC-FAD3-3DBA-67EA206639C3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D3F9CB5-DA4A-A3C3-8EC8-3DD6ED56022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7CD17DAC-7F59-BCF7-F027-E13C84B36AF2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C890F71E-307A-F43D-7DB0-5513FF40CFB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0E7D51-F380-21C4-F399-0BDD6B323D59}"/>
                  </a:ext>
                </a:extLst>
              </p:cNvPr>
              <p:cNvSpPr txBox="1"/>
              <p:nvPr/>
            </p:nvSpPr>
            <p:spPr>
              <a:xfrm>
                <a:off x="1371600" y="2823916"/>
                <a:ext cx="12877800" cy="6401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𝑒𝑛𝑐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ClsHead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</m:d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:#</m:t>
                    </m:r>
                    <m:sSub>
                      <m:sSubPr>
                        <m:ctrlPr>
                          <a:rPr lang="zh-CN" altLang="zh-CN" sz="4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Select</m:t>
                        </m:r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Top</m:t>
                        </m:r>
                        <m:r>
                          <m:rPr>
                            <m:nor/>
                          </m:rPr>
                          <a:rPr lang="en-US" altLang="zh-CN" sz="4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400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features based on scores </a:t>
                </a:r>
                <a:endParaRPr lang="en-US" altLang="zh-CN" sz="400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SelectTopK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𝑒𝑛𝑐</m:t>
                            </m:r>
                          </m:sub>
                        </m:sSub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:#</m:t>
                    </m:r>
                    <m:r>
                      <a:rPr lang="en-US" altLang="zh-CN" sz="4000" i="1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𝑆𝑝𝑙𝑖𝑡</m:t>
                    </m:r>
                  </m:oMath>
                </a14:m>
                <a:r>
                  <a:rPr lang="en-US" altLang="zh-CN" sz="400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into core and flexible queries </a:t>
                </a:r>
                <a:endParaRPr lang="en-US" altLang="zh-CN" sz="400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4000" i="1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40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12</m:t>
                    </m:r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40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#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𝐹𝑖𝑙𝑡𝑒𝑟𝑓𝑙𝑒𝑥𝑖𝑏𝑙𝑒𝑞𝑢𝑒𝑟𝑖𝑒𝑠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𝑏𝑎𝑠𝑒𝑑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𝑜𝑛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h𝑖𝑔h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𝑑𝑒𝑛𝑠𝑖𝑡𝑦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𝑟𝑒𝑠𝑝𝑜𝑛𝑠𝑒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en-US" altLang="zh-CN" sz="4000" i="1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𝑚𝑎𝑠𝑘</m:t>
                    </m:r>
                  </m:oMath>
                </a14:m>
                <a:r>
                  <a:rPr lang="en-US" altLang="zh-CN" sz="4000"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400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13: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sz="4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0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4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4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40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altLang="zh-CN" sz="4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400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0E7D51-F380-21C4-F399-0BDD6B32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823916"/>
                <a:ext cx="12877800" cy="6401753"/>
              </a:xfrm>
              <a:prstGeom prst="rect">
                <a:avLst/>
              </a:prstGeom>
              <a:blipFill>
                <a:blip r:embed="rId2"/>
                <a:stretch>
                  <a:fillRect l="-1656" t="-1714" r="-14718" b="-3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08A45A9-DC10-7FB9-596D-97222BA20F30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 3 PAQI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（渐进式自适应查询初始化）</a:t>
            </a:r>
          </a:p>
        </p:txBody>
      </p:sp>
    </p:spTree>
    <p:extLst>
      <p:ext uri="{BB962C8B-B14F-4D97-AF65-F5344CB8AC3E}">
        <p14:creationId xmlns:p14="http://schemas.microsoft.com/office/powerpoint/2010/main" val="37333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3AECC-B6C0-67B0-68D8-A2CE09719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A4F8439-FAE7-38CC-589B-9D3B68D71E60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477F347-6F84-B058-4044-99ACA0A74B8F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5EA54-0968-59B8-396F-F3969CEC949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2E920C0-4D4E-01A4-567C-7AE92B823402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9A23F4FA-08A3-774C-8E65-DD7DB115BEE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C188C78-FAE8-971E-994B-58169AEE7F9D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9E02724-9AC4-CE86-1425-F1FAB49BED0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A066E409-3267-CBBC-32F8-C4FD5470DFC1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6E57B31-67F3-7937-79FF-7C9365DF9E7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6A4A6DA-296F-E4DC-CD31-CE165DEBB5EB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3342E95-50EF-2BB8-ED51-BFEA47649D83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98DD2E4-B292-78ED-F0EF-50F47FD6AE6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4318CBAC-F9A1-8EAC-8E3C-23D55F3593A6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0500F328-4BF5-8D5B-532A-002653D21B7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E842991-C94D-29E7-3628-D64DE616C60A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47066A7C-CA7F-0629-B8D1-370EAD9A690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EC3F7EFF-94ED-A16E-FF1D-F037CC0D77F7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46414E2-89E9-6266-4E0F-4AABF49792D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CD14CC-714D-8DFD-4361-062397DA09F0}"/>
                  </a:ext>
                </a:extLst>
              </p:cNvPr>
              <p:cNvSpPr txBox="1"/>
              <p:nvPr/>
            </p:nvSpPr>
            <p:spPr>
              <a:xfrm>
                <a:off x="3581400" y="2592554"/>
                <a:ext cx="10912838" cy="7837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14</m:t>
                    </m:r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Concat</a:t>
                </a:r>
                <a14:m>
                  <m:oMath xmlns:m="http://schemas.openxmlformats.org/officeDocument/2006/math"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{</m:t>
                    </m:r>
                    <m:d>
                      <m:d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15: #</a:t>
                </a:r>
                <a:r>
                  <a:rPr lang="en-US" altLang="zh-CN" sz="4400"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Generate bounding boxes and apply dynamic NMS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BboxHead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𝑖𝑛𝑎𝑙</m:t>
                            </m:r>
                          </m:sub>
                        </m:sSub>
                        <m:r>
                          <a:rPr lang="en-US" altLang="zh-CN" sz="4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𝑓𝑖𝑛𝑎𝑙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4400" i="1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17</m:t>
                    </m:r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4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𝐓</m:t>
                    </m:r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4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𝐼𝑜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44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d>
                      <m:d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𝐼𝑜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𝐼𝑜</m:t>
                        </m:r>
                        <m:sSub>
                          <m:sSubPr>
                            <m:ctrlPr>
                              <a:rPr lang="zh-CN" altLang="zh-CN" sz="4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4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40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18</a:t>
                </a:r>
                <a:r>
                  <a:rPr lang="en-US" altLang="zh-CN" sz="440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440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440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#</a:t>
                </a:r>
                <a:r>
                  <a:rPr lang="zh-CN" altLang="en-US" sz="440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4400"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 refers to token’s density</a:t>
                </a:r>
                <a:endParaRPr lang="en-US" altLang="zh-CN" sz="440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4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4400" b="0" i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DynamicNMS</a:t>
                </a:r>
                <a14:m>
                  <m:oMath xmlns:m="http://schemas.openxmlformats.org/officeDocument/2006/math"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,T)</a:t>
                </a:r>
                <a:endParaRPr lang="zh-CN" altLang="zh-CN" sz="440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altLang="zh-CN" sz="440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20</a:t>
                </a:r>
                <a:r>
                  <a:rPr lang="en-US" altLang="zh-CN" sz="440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Return 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​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sz="4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4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4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endParaRPr lang="zh-CN" altLang="zh-CN" sz="440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5CD14CC-714D-8DFD-4361-062397DA0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592554"/>
                <a:ext cx="10912838" cy="7837017"/>
              </a:xfrm>
              <a:prstGeom prst="rect">
                <a:avLst/>
              </a:prstGeom>
              <a:blipFill>
                <a:blip r:embed="rId2"/>
                <a:stretch>
                  <a:fillRect l="-2291" t="-1633" b="-1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9B370FB-E4BD-3710-56F8-ACF93606BA13}"/>
              </a:ext>
            </a:extLst>
          </p:cNvPr>
          <p:cNvSpPr txBox="1"/>
          <p:nvPr/>
        </p:nvSpPr>
        <p:spPr>
          <a:xfrm>
            <a:off x="402770" y="1709075"/>
            <a:ext cx="15404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Component 3 PAQI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（渐进式自适应查询初始化）</a:t>
            </a:r>
          </a:p>
        </p:txBody>
      </p:sp>
    </p:spTree>
    <p:extLst>
      <p:ext uri="{BB962C8B-B14F-4D97-AF65-F5344CB8AC3E}">
        <p14:creationId xmlns:p14="http://schemas.microsoft.com/office/powerpoint/2010/main" val="3733133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BB10-4D38-143A-F987-4BA495BC5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B87AB03-696D-91BD-E366-60E561B5301B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90C649F-3B37-B102-ACBE-8FE28E830A65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817FC8A-FC88-C020-31CD-86550EA2168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3FF3852-82E9-3BD5-0CAA-BC61B46C32CC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B51FD69-9B22-34B4-D01C-C99B0022A5D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BB348AD-CFB3-B661-FEF1-F68A3904DA0C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FF8FDB8-00E5-F3D2-6A19-24FD3BE9173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3C2F65C-629D-7F3A-A7A7-CA3ADDA6F7C9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BC766758-2024-E0F8-3B57-1C352140EAA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3FB156-7FB4-7395-9A83-560977AEA9E0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A844589-F3D9-F758-F0E5-973900DDEDDF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BA8B53BF-EF2B-F590-F317-47C25467F87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543DD71-2A36-B746-145C-7FBBB6AA48FA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DD3F4E4-3D1C-A32F-3601-1D37010D0F1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07B4647-4437-4A9B-2D7F-E9EBDF99AC26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3CC5D679-C126-E044-81A0-DF2ECA6776B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ECBF90E-EE24-8D8A-C9C2-C0E2E487D596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CC422E1-221A-F6C8-8929-5CEAA83F149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EB5188-2D1E-48BE-AA92-3B7EB6B0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3" y="1569155"/>
            <a:ext cx="17537973" cy="81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7D73-BBD2-0FE2-46FB-E4F04280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D05FBEF-833C-8F27-CD67-B30B00E033B6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604F4E4-6E19-3067-30F9-0491AD096A03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9083DD1F-6F85-B6AD-D500-5BE13A354B2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5BF190A-93FE-5B4C-8740-248F776FCFED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30B0497-1609-039E-A6F2-8705990A6BA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B0B1864-8CB8-B2BF-B6A5-71ECE8BF3729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25D21C2-5994-97EE-A56F-EA61BD2F4D6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25CAF4BF-5C6C-313B-FE6E-18D799A71127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D5FBE64-E453-7CE0-AE4A-1D633358ECF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DDAF373-1A58-5238-2279-F7B08C71C938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1558E6D0-59F3-D9AD-319E-9FE36E2B4059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246C082C-CB2F-E0EA-B20D-C6B00B9BA39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6E38934-F81B-9A15-DB5A-079E743F1652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32213DA-407F-4783-438C-5354064C2DE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1B4307CA-F0DD-AC31-960A-28F7E3B2A700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A34530E-A29E-E33C-F101-23D7FF88234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CFCF017B-AA98-E23B-06B7-BD2E211A48D3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96B42D0D-D518-98AC-E654-705ED4EB047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032FD1-624B-3F45-F0D6-599CAEBB349B}"/>
              </a:ext>
            </a:extLst>
          </p:cNvPr>
          <p:cNvSpPr txBox="1"/>
          <p:nvPr/>
        </p:nvSpPr>
        <p:spPr>
          <a:xfrm>
            <a:off x="1447800" y="171450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Experiment-dataset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ED4D28-4FD9-D2E8-D992-0A605D874B86}"/>
              </a:ext>
            </a:extLst>
          </p:cNvPr>
          <p:cNvSpPr txBox="1"/>
          <p:nvPr/>
        </p:nvSpPr>
        <p:spPr>
          <a:xfrm>
            <a:off x="1638300" y="3214938"/>
            <a:ext cx="15011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AI-TOD-V2:</a:t>
            </a:r>
          </a:p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AI-TOD-V2 [41] 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28,036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张航空图像组成，总共有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752,745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个标注的目标实例。该数据集被分为三个子集：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11,214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张图像用于训练，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2,804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张用于验证，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14,018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张用于测试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选用该数据集的原因是该数据集的目标尺寸极小，便于训练。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VisDrone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VisDrone [52] 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14,018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张无人机拍摄的图像，其中训练集有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6,471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张图像，验证集有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548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张，测试集有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3,190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张。该数据集涵盖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个类别。它具有各种各样的目标，包括行人、车辆和自行车，并且在目标密度方面表现出差异，从稀疏到高度拥挤的场景都有。</a:t>
            </a:r>
          </a:p>
        </p:txBody>
      </p:sp>
    </p:spTree>
    <p:extLst>
      <p:ext uri="{BB962C8B-B14F-4D97-AF65-F5344CB8AC3E}">
        <p14:creationId xmlns:p14="http://schemas.microsoft.com/office/powerpoint/2010/main" val="21002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9B9A9-7CD0-E740-07CE-25465043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AA8468A-3D69-2F3E-9C4B-E619B098C043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95F43147-97D8-20D4-0356-7ED433776976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9D0B87B9-0B0B-3857-94A8-790A74F62E4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8E79913-ECD4-9071-BE35-1041456E117E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9CFA12AA-1736-F85C-7333-950D52320D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7A24604-B0F5-D7D2-4551-D24B6CCC19BC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F07E593-6933-7FA5-3BAD-D251EB1F9B1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0AED194-2E9A-230A-395F-57C9CF2F15A7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BF70D0C-3DA0-8D3D-A69D-7DB3FA7D6A7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C7E1D89-C925-4BBE-E299-0709D3995E5F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DBD65BD-C30F-4181-8CA6-36AE4B6B79F9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1AC9578-72AA-7C5A-7F1E-30ECDB39C79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8776CA86-AED9-F696-1D70-DF0930110E47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6AFBA17-43D0-B975-B984-570C9DF32D1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31E6F52F-295B-B3A7-1ACE-95E1DFB0424E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3E788E9-C68B-A434-9314-7F63B295D03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97EFBBAF-2F04-408D-240D-76EE8AB233C2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B9819ED-4DAF-3213-F4F4-B8D82573AB4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172173A-5479-F113-6432-A0CD6384E98C}"/>
              </a:ext>
            </a:extLst>
          </p:cNvPr>
          <p:cNvSpPr txBox="1"/>
          <p:nvPr/>
        </p:nvSpPr>
        <p:spPr>
          <a:xfrm>
            <a:off x="1447800" y="17145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Experiment-ablation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6C026F-E9FA-6F5B-4778-50B32590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84" y="2972807"/>
            <a:ext cx="15099232" cy="49060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305C7BE-DFB0-C185-CE8A-2B12A038F7BA}"/>
              </a:ext>
            </a:extLst>
          </p:cNvPr>
          <p:cNvSpPr txBox="1"/>
          <p:nvPr/>
        </p:nvSpPr>
        <p:spPr>
          <a:xfrm>
            <a:off x="1981200" y="7962900"/>
            <a:ext cx="14712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注：其中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vt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very tiny,t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tiny,s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small,m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middle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这里的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 是指当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loU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阈值为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k/100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测得的平均精度；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	AP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是指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mAP(loU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0.5-0.95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，步长为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的平均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AP)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38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5850-2F35-BE96-645E-00C6C6AA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F30D913-F624-017F-E320-A58504BA88DF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35921E8-82BB-0DB6-4932-5D51E5E3FF0A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95CBD39-4A2B-3287-9BB7-D9941CCEA1E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C40C88E-F27F-A7CD-F3CF-23287EDEA1E2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FA87701-F9FA-E3F5-155B-E5B8D48C7CB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722B354-D687-9A7F-CB0F-2CE53CE94219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A197043-CA7B-19B4-C154-1D3246A6971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17419F9D-7B06-F697-6A15-9ECC1C0DE371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9E306-E229-8EF3-44B6-0CA52FABBE4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A8C7A6E-E7BF-C752-8314-3D631CE81F87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1446FAD4-D982-390B-3255-5CB0314BC622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B43DD73C-2EF5-F6D8-ED88-B9B12629F97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99331CC-FCE5-C329-7460-7DE3E3B9858D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28F847CE-E990-A8EF-584A-EE46EBD1404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E108DFB-4E4E-7FE4-1499-9D3EBB25A3EB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5969157-885F-086A-1063-C5ACA5EBED8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9A65E470-7C84-F95F-DA59-2AF88B136B05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094C076-9981-8CC6-D4CF-B7A6CBC1ED9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ECF0F3-CB9E-8F45-ABAC-9BF405B17186}"/>
              </a:ext>
            </a:extLst>
          </p:cNvPr>
          <p:cNvSpPr txBox="1"/>
          <p:nvPr/>
        </p:nvSpPr>
        <p:spPr>
          <a:xfrm>
            <a:off x="1447800" y="17145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Experiment-ablation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A65723A-8ACE-85C4-6071-A0153D70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0" y="2612718"/>
            <a:ext cx="1321301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4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5287-E1BF-7B9B-0710-9B2DC541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6CA02AC-6E71-A60A-4BA1-B8C90F4E29A1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C0FD8785-2E7C-08B1-90EA-14BF3A25466A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85663-5FBB-AD56-FD59-086AE95DB60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C9D3773-5C5F-9748-C2CE-DB72179EB3F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7CB0DF5-9267-6F45-B03B-5D19C63C9EE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327A606-8D32-18DA-ABBC-0580DD354F4E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7971375-AE20-14A0-FB67-66230A5893C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8AA7852-B859-D0A1-40CC-7685CBD1C968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4EE8D31-50FA-5CBF-41D9-B7C8A8A7EF7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2094EE7-F1A6-1044-242B-C570297EF999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D6259F8-8F92-C50D-EB02-1F4E3B5D06E0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3534F93-D755-F996-E29F-3E9C0A1536F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E2F6870-7825-739B-38B7-FBC74D37E737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088D15CC-5438-10E1-F8D5-26685922B9B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C04CBBF-DB57-F5A0-173D-ACD0855D7378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65D4388B-0894-F901-50C5-8A3D67F6D8F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A3EDF9A5-78BB-C9E0-330F-B060CAF4919B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6DB24B9-8B9B-E50F-D09A-E6EB9B56604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5DA1256-1665-4016-83F1-1868973EE189}"/>
              </a:ext>
            </a:extLst>
          </p:cNvPr>
          <p:cNvSpPr txBox="1"/>
          <p:nvPr/>
        </p:nvSpPr>
        <p:spPr>
          <a:xfrm>
            <a:off x="1447800" y="17145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Experiment-result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8962F38-25A6-3BF9-A5A8-BFDAAB925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3087"/>
            <a:ext cx="11997970" cy="712509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D85FC4-C25D-B3AF-1957-DD8B49D41DCC}"/>
              </a:ext>
            </a:extLst>
          </p:cNvPr>
          <p:cNvSpPr txBox="1"/>
          <p:nvPr/>
        </p:nvSpPr>
        <p:spPr>
          <a:xfrm>
            <a:off x="13182600" y="24765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</a:t>
            </a:r>
            <a:endParaRPr lang="en-US" altLang="zh-CN"/>
          </a:p>
          <a:p>
            <a:r>
              <a:rPr lang="en-US" altLang="zh-CN" b="1"/>
              <a:t>†</a:t>
            </a:r>
            <a:r>
              <a:rPr lang="en-US" altLang="zh-CN"/>
              <a:t> </a:t>
            </a:r>
            <a:r>
              <a:rPr lang="zh-CN" altLang="en-US"/>
              <a:t>代表数据的重新实现</a:t>
            </a:r>
            <a:endParaRPr lang="en-US" altLang="zh-CN"/>
          </a:p>
          <a:p>
            <a:r>
              <a:rPr lang="en-US" altLang="zh-CN"/>
              <a:t>* </a:t>
            </a:r>
            <a:r>
              <a:rPr lang="zh-CN" altLang="en-US"/>
              <a:t>代表为了公平起见使用四个特征图层的重新实现</a:t>
            </a:r>
          </a:p>
        </p:txBody>
      </p:sp>
    </p:spTree>
    <p:extLst>
      <p:ext uri="{BB962C8B-B14F-4D97-AF65-F5344CB8AC3E}">
        <p14:creationId xmlns:p14="http://schemas.microsoft.com/office/powerpoint/2010/main" val="30308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2BF2C-4936-0572-CE00-0A88A932D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EB45DA2-3B33-97C9-679B-DFFD49117BB6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1C0A3BBF-2D75-F632-F680-C855DDC16AFB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68493804-A217-E41B-3F6E-965F916880B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52016BA-4580-31F4-7048-640B6B6B0880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3A7741-3E9A-6CC5-6B35-1EF10404403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80EA9D1-C81A-ECAD-A0CE-B693AB02F663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4D9007C-3547-F2CE-BE0A-470CCA70CA5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D07322B9-7431-F9AC-D9E8-9D898B11367F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EBA0D56-300C-ACB4-0F79-6FAB000D1FD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508D9A5-9D81-5331-6FD4-CA7541C878CC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7928D14-9A48-754A-D634-55E5515C08EC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375E9A3-43F2-A6F4-D507-1EC98081A8A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68C78B5-DE61-7775-5958-0BA18D7C608A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0CB7EE8-1415-ADD5-6691-C83F466CF45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89C4B62-CE44-62AB-CED9-FE2B657E4140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1229787-36DD-7609-9667-44F6D848A08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1615127E-5898-9F2A-DE90-C5E1242C6B06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C28BCF0B-3BA1-EF5C-7D3C-D2D1CF5F37D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B2357A-7290-32AC-3486-EE0CD400A1BC}"/>
              </a:ext>
            </a:extLst>
          </p:cNvPr>
          <p:cNvSpPr txBox="1"/>
          <p:nvPr/>
        </p:nvSpPr>
        <p:spPr>
          <a:xfrm>
            <a:off x="2133600" y="1544628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</a:t>
            </a:r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小目标检测</a:t>
            </a:r>
            <a:endParaRPr kumimoji="1"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5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92964D-2D9C-D62E-8C88-AED3389517BA}"/>
              </a:ext>
            </a:extLst>
          </p:cNvPr>
          <p:cNvSpPr txBox="1"/>
          <p:nvPr/>
        </p:nvSpPr>
        <p:spPr>
          <a:xfrm>
            <a:off x="2584071" y="7429500"/>
            <a:ext cx="13566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目标检测：捕捉物体的位置</a:t>
            </a:r>
            <a:r>
              <a:rPr kumimoji="1"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位置，边界框</a:t>
            </a:r>
            <a:r>
              <a:rPr kumimoji="1"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以及确认物体的类别</a:t>
            </a:r>
            <a:endParaRPr kumimoji="1"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小目标：在图片中像素占比极小的物体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657EE04-15B6-ECF8-A3A8-41AFF7A28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92" y="2699329"/>
            <a:ext cx="4885191" cy="436151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47C1DC1-FBF8-3154-22CF-24941D8FF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32" y="2640194"/>
            <a:ext cx="5172509" cy="43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6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B1A2C-3349-3E71-EC66-29660D59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8455C78-0BE2-1A62-877B-0553491C53DE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A7C70E-D357-DF74-1AE7-F4FF85094FE4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6591F574-7083-2838-8944-8FBC90CACBA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BCABBA4-71A2-E87B-87C5-4736AEEBE7FB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4EE567B-CF55-1F52-7938-44B988A38CB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7A3A2F4-AE03-0596-3321-3198751A37BF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DFDFDD2-E583-1232-350D-4BDE643434DC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F31C1AD-B2A8-0575-FB0B-67E02CAB9E9D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A659F37E-9451-C934-F486-4977AE5EF2C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76EECA0-33EB-D958-F227-64D0526486A7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E23BD7C0-DCA4-BB36-0094-96C856E27BA1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A255954-6AB0-2411-552A-3A4ACC513C6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F6E4E1C1-FDF6-6AF3-3808-8526E058A887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784E2B6-6268-A080-3F1D-0D7A7779294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5E8153C-50F2-E9F5-081D-174F1E3EF0F9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037BC92-7239-FAD1-C857-4FE4620732D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F51C61DB-0517-F840-FCD9-1E6BD7CD3E7C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5FBE6A2-F5CA-8B21-5650-D6F22DE56E7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7219C18-D659-BD4E-2C04-F6FD5CC6C70C}"/>
              </a:ext>
            </a:extLst>
          </p:cNvPr>
          <p:cNvSpPr txBox="1"/>
          <p:nvPr/>
        </p:nvSpPr>
        <p:spPr>
          <a:xfrm>
            <a:off x="1447800" y="17145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Experiment-visualize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0FF1D5D-3512-90D3-6DDF-EE528934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899107"/>
            <a:ext cx="7066094" cy="73497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3E4FA10-3971-7C2A-E046-E240C8F5B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25" y="2893542"/>
            <a:ext cx="6996652" cy="72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301152-D5C8-3B50-8228-DC54000D4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85" y="1104900"/>
            <a:ext cx="13651230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7755" y="-4591274"/>
            <a:ext cx="12098391" cy="19893220"/>
            <a:chOff x="0" y="0"/>
            <a:chExt cx="16131187" cy="26524293"/>
          </a:xfrm>
        </p:grpSpPr>
        <p:grpSp>
          <p:nvGrpSpPr>
            <p:cNvPr id="3" name="Group 3"/>
            <p:cNvGrpSpPr/>
            <p:nvPr/>
          </p:nvGrpSpPr>
          <p:grpSpPr>
            <a:xfrm rot="5446382">
              <a:off x="-5091318" y="5373342"/>
              <a:ext cx="26313823" cy="15777609"/>
              <a:chOff x="0" y="0"/>
              <a:chExt cx="24650700" cy="1478041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5446382">
              <a:off x="495564" y="6766782"/>
              <a:ext cx="19326365" cy="11587971"/>
              <a:chOff x="0" y="0"/>
              <a:chExt cx="24650700" cy="147804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46382">
              <a:off x="3112336" y="8104553"/>
              <a:ext cx="15299441" cy="8848135"/>
              <a:chOff x="0" y="0"/>
              <a:chExt cx="24650700" cy="1425625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5446382">
              <a:off x="4242112" y="8591595"/>
              <a:ext cx="14273890" cy="8558538"/>
              <a:chOff x="0" y="0"/>
              <a:chExt cx="24650700" cy="147804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740746" y="3162300"/>
            <a:ext cx="1280650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6"/>
              </a:lnSpc>
            </a:pPr>
            <a:r>
              <a:rPr lang="en-US" sz="6600" b="1">
                <a:solidFill>
                  <a:srgbClr val="2F3E6B"/>
                </a:solidFill>
                <a:latin typeface="Arial" panose="020B0604020202020204" pitchFamily="34" charset="0"/>
                <a:ea typeface="Agrandir Wide Bold"/>
                <a:cs typeface="Arial" panose="020B0604020202020204" pitchFamily="34" charset="0"/>
                <a:sym typeface="Agrandir Wide Bold"/>
              </a:rPr>
              <a:t>THANK YOU FOR WATCHING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97F0EDA-CBF9-6E7B-9CAD-714BFD14D75D}"/>
              </a:ext>
            </a:extLst>
          </p:cNvPr>
          <p:cNvSpPr txBox="1"/>
          <p:nvPr/>
        </p:nvSpPr>
        <p:spPr>
          <a:xfrm>
            <a:off x="833301" y="7943430"/>
            <a:ext cx="35489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320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/>
                <a:sym typeface="思源黑体 1"/>
              </a:rPr>
              <a:t>学生姓名：韩腾毅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FFCCFE1-F088-8877-1386-625B9D74CC45}"/>
              </a:ext>
            </a:extLst>
          </p:cNvPr>
          <p:cNvSpPr txBox="1"/>
          <p:nvPr/>
        </p:nvSpPr>
        <p:spPr>
          <a:xfrm>
            <a:off x="4920857" y="7943430"/>
            <a:ext cx="35489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3200">
                <a:solidFill>
                  <a:srgbClr val="1E1E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1"/>
                <a:sym typeface="思源黑体 1"/>
              </a:rPr>
              <a:t>指导老师：刘芳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640E-6B65-BCF9-407C-5F590914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A54B64E-5514-062F-ED09-A0C44BDA765D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1392F8D-A583-DF9B-73B3-38A42337A6B9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6D05C2-7D40-B89F-6635-B0B921C0C9B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3A8A669-A4B5-FD84-4488-32E92A33FCFF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43A58BF-C80A-C646-A416-565944C1356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145904F-18BA-7332-D902-3CB8DCF7F13F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FBA8564-4D18-6531-271A-29EEF4C367B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29DFDE9B-40EB-FF0B-0B90-DBF2E3974B8B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7DCB5C2-79CA-1CD2-0069-0984B5F8EB2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855AB8C-62B6-B65E-9064-F56550B4BD13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8841BD2-3B94-262C-7828-529AD73B6B0F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4DCAF20-17A3-93FB-E6D0-5A51EB8899C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DA9EF6B1-94B6-9171-8428-BF7ED9DBFB90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69A5209-6BC2-3EF1-EA60-801B3370603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18D190EC-23A6-8060-A799-9B4F9B62CADD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009EC150-5703-E453-436A-40FD8039E38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EE8673DD-1C36-6A35-E68E-D09374E59130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054B4682-4D2C-C597-EF25-EDA8534CAC3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A6737E1-B00E-5D4E-E889-53EB9DB53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76897"/>
              </p:ext>
            </p:extLst>
          </p:nvPr>
        </p:nvGraphicFramePr>
        <p:xfrm>
          <a:off x="3048000" y="1320578"/>
          <a:ext cx="12192000" cy="3586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470466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168640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59183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输出形式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137830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一般目标检测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哪里有什么物体？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边界框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259510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小目标识别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哪里有什么小物体？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边界框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4762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实例分割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每个物体是啥，轮廓啥样？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像素级掩码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r>
                        <a:rPr lang="en-US" altLang="zh-CN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946636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语义分割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每个像素是哪一类？（不区分个体）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像素级类别标签</a:t>
                      </a:r>
                      <a:endParaRPr lang="zh-CN" altLang="zh-CN" sz="24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512483"/>
                  </a:ext>
                </a:extLst>
              </a:tr>
            </a:tbl>
          </a:graphicData>
        </a:graphic>
      </p:graphicFrame>
      <p:pic>
        <p:nvPicPr>
          <p:cNvPr id="36" name="图片 35">
            <a:extLst>
              <a:ext uri="{FF2B5EF4-FFF2-40B4-BE49-F238E27FC236}">
                <a16:creationId xmlns:a16="http://schemas.microsoft.com/office/drawing/2014/main" id="{F264DED7-424F-372B-4A9E-15E68F49334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t="4495" r="6542" b="14389"/>
          <a:stretch>
            <a:fillRect/>
          </a:stretch>
        </p:blipFill>
        <p:spPr>
          <a:xfrm>
            <a:off x="4038600" y="5240905"/>
            <a:ext cx="3962400" cy="232869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1B2A2E9-1201-CA94-F141-115B352535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4966" r="4411" b="19977"/>
          <a:stretch>
            <a:fillRect/>
          </a:stretch>
        </p:blipFill>
        <p:spPr>
          <a:xfrm>
            <a:off x="11264901" y="7936710"/>
            <a:ext cx="3962400" cy="232869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6E6D4A0-3C32-3798-5529-1ADA1317016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6282" r="3393" b="12049"/>
          <a:stretch>
            <a:fillRect/>
          </a:stretch>
        </p:blipFill>
        <p:spPr>
          <a:xfrm>
            <a:off x="4038600" y="7897658"/>
            <a:ext cx="3962400" cy="232052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A347EF-8CB5-634D-E3B0-6D38AF3E45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5224151"/>
            <a:ext cx="3962400" cy="234545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36AF726-7E06-7919-FCD3-47AC1777E337}"/>
              </a:ext>
            </a:extLst>
          </p:cNvPr>
          <p:cNvSpPr txBox="1"/>
          <p:nvPr/>
        </p:nvSpPr>
        <p:spPr>
          <a:xfrm>
            <a:off x="1219200" y="5240905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）一般目标检测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47284E9-BA4E-E14C-C7DD-4A8B2BA370B2}"/>
              </a:ext>
            </a:extLst>
          </p:cNvPr>
          <p:cNvSpPr txBox="1"/>
          <p:nvPr/>
        </p:nvSpPr>
        <p:spPr>
          <a:xfrm>
            <a:off x="8229600" y="5224151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）小目标检测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9C5C86-1AE8-62B1-12CD-FEDEF5BF58C5}"/>
              </a:ext>
            </a:extLst>
          </p:cNvPr>
          <p:cNvSpPr txBox="1"/>
          <p:nvPr/>
        </p:nvSpPr>
        <p:spPr>
          <a:xfrm>
            <a:off x="1249229" y="7870256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）实例分割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467014-5E40-2FB3-A9E8-D18D8D231E65}"/>
              </a:ext>
            </a:extLst>
          </p:cNvPr>
          <p:cNvSpPr txBox="1"/>
          <p:nvPr/>
        </p:nvSpPr>
        <p:spPr>
          <a:xfrm>
            <a:off x="8229600" y="7787632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）实例分割</a:t>
            </a:r>
          </a:p>
        </p:txBody>
      </p:sp>
    </p:spTree>
    <p:extLst>
      <p:ext uri="{BB962C8B-B14F-4D97-AF65-F5344CB8AC3E}">
        <p14:creationId xmlns:p14="http://schemas.microsoft.com/office/powerpoint/2010/main" val="159723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8439-EDF0-0987-1B14-CA00DECC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8B8945E-8913-4296-5885-6D961A1873A7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4B3B5D-30ED-3945-FBB3-9C8C41F7F4C8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B84A4BB-D27D-54CD-4752-0AE93FF414B0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8ECB04B-1EE3-98CA-B7A5-50C527AAB4EC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C906E29-5C7A-0BDF-B25B-285D0DF1A3B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2796E8-9BAD-DB40-4BA3-1DE6F00B584F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AEEDC68-78D1-EF47-E204-729A4A814DA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6391188-02B9-7F65-C17E-C727E2CFCA4F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F034E06-836A-4DAA-160C-E64E5C47F585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4722AA7-2BC3-84F6-8C5B-C73ED8010573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16C252C-7EAD-D845-AD81-2A3944F46EE0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9838855-2B08-8768-A6C5-446F9BCFC9B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2B0D42B-390A-695B-156C-65DBF818BD41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F901A931-C44D-EB43-5C0E-77E67DB4BD1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11F7F5BD-9A65-190C-ECF4-69EBA913E087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6C9BC10-F5AE-3A12-3CEC-008E946D712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6E5D9E79-58F4-7E97-06A4-4415901ADA1B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73249B92-FC70-F520-E7C5-F2681BE7B90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620225-6AB5-BFC1-90F2-E1B8ACFA069A}"/>
              </a:ext>
            </a:extLst>
          </p:cNvPr>
          <p:cNvSpPr txBox="1"/>
          <p:nvPr/>
        </p:nvSpPr>
        <p:spPr>
          <a:xfrm>
            <a:off x="1600200" y="1593334"/>
            <a:ext cx="1539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</a:p>
          <a:p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、脆弱且稀疏的特征表示：</a:t>
            </a:r>
            <a:endParaRPr kumimoji="1"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5400"/>
              <a:t>	</a:t>
            </a:r>
            <a:r>
              <a:rPr kumimoji="1"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小目标往往依赖低级空间的细节，而高分辨率的图片往往会带来海量的计算成本。</a:t>
            </a:r>
            <a:endParaRPr kumimoji="1" lang="en-US" altLang="zh-CN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5400"/>
              <a:t>	</a:t>
            </a:r>
            <a:endParaRPr kumimoji="1" lang="zh-CN" altLang="en-US" sz="54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3D61BE1-6D92-D9AF-2646-028C05343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44" y="4852456"/>
            <a:ext cx="8459321" cy="5230694"/>
          </a:xfrm>
          <a:prstGeom prst="rect">
            <a:avLst/>
          </a:prstGeom>
        </p:spPr>
      </p:pic>
      <p:pic>
        <p:nvPicPr>
          <p:cNvPr id="3" name="图片 2" descr="路上的车辆&#10;&#10;AI 生成的内容可能不正确。">
            <a:extLst>
              <a:ext uri="{FF2B5EF4-FFF2-40B4-BE49-F238E27FC236}">
                <a16:creationId xmlns:a16="http://schemas.microsoft.com/office/drawing/2014/main" id="{3D41AD79-CBEB-C633-6017-DDB5E4BB4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87" y="5191726"/>
            <a:ext cx="7772400" cy="43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45D7C-9863-F5F1-4DB4-05E5F2B1B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F36F85D-F6D7-01BA-A9C4-0A9D8BF2F655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C8D0C6B-3B07-4E05-985D-05B036032039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DAA5717-456D-7E9E-2F60-70EAE62274B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92D04D7-45B3-589C-4A7A-E49DA5607BC5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22DA8E1-756D-6B51-2CAC-1FB14F853BA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1270DE8-E104-76CD-DBE6-46C6AA76468B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EC58E8D-FB2B-D918-4D6E-BD3FE787C78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8D1FB1A-F921-FE47-9715-F059B37004B9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838DD5B5-6EBE-CBF0-FDD4-401D19F992F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C71FBAB-AD5A-F764-A5AE-342097AF0A3E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0C357BB8-57C2-F54E-AD62-F7DD92AD0BA6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4E481780-D236-D3DA-C0D6-3DF896FCE45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76106F7-FA31-FEA8-3096-C70E4AFD9AB6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C25DF07-1C23-C3F8-6677-53B10682A811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8CAC7863-996D-7EBC-4E45-899B9D1996E2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CB042043-4DA0-F714-5BBC-56DC2AEA0DA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22910390-0145-BE75-58C8-7B6CEE29FAC1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8F8F2CF8-BC6B-2A10-B7A9-D3DF01DD9A42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67AB5D-E5D0-C160-6124-F35BDF797BBA}"/>
              </a:ext>
            </a:extLst>
          </p:cNvPr>
          <p:cNvSpPr txBox="1"/>
          <p:nvPr/>
        </p:nvSpPr>
        <p:spPr>
          <a:xfrm>
            <a:off x="1600200" y="1593334"/>
            <a:ext cx="1539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</a:p>
          <a:p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、查询分配：</a:t>
            </a:r>
            <a:endParaRPr kumimoji="1"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1"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现有的目标查询常用的都是固定数量的查询，但是这会导致对目标稀疏或者过密的图像的检测召回率较低。</a:t>
            </a:r>
            <a:endParaRPr kumimoji="1" lang="en-US" altLang="zh-CN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5400"/>
              <a:t>	</a:t>
            </a:r>
            <a:endParaRPr kumimoji="1" lang="zh-CN" altLang="en-US" sz="5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816B27C-9D5A-71AC-C917-7AD7AE7C5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66" y="5334029"/>
            <a:ext cx="4616034" cy="460347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ECC4757-B8F7-867F-37E6-9542ECD0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137" y="5334029"/>
            <a:ext cx="4651995" cy="46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2786-4718-59C9-21F4-9EAA82E69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D452227-82CC-025B-8DA9-A20A7232C990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4E7BC9D-FB26-3B24-7A55-7A147CFB0BB6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1A092577-BCA2-AED7-2073-42A0D45F839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B139E14-AD25-9279-0BCA-7658A9E4105E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2804E8-3AAD-F328-632C-66693D96798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A155FAA-4EBC-0CF5-CE61-E74BB4F82463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6FF958-C77C-6FFB-3756-5D60294388F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CD8FB44-1C1B-3758-36B1-3EDE683D0A19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A93AC1A-019E-1E50-2DF1-5AE1614B97D3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8F70827-ED5A-520D-8663-C297D6B574F9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7BAEAF0-6CD5-5881-7FFA-775365DE2EC5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78DEB3E7-4D3B-27D7-47CB-13C53AFF357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D464D5C7-1275-8186-B204-053D9834A814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84AFE5F-9077-9853-4771-E158EE440A2F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7A76940-D0C5-287D-7EF1-2AF5567E1F21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9479BDE-5CD0-561C-2C86-ECAF12DD2C8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1E3AF82-4E3B-C8C3-B30A-CF1259D76AEA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02B2649C-0C0A-5B15-079A-AE34580B50E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41F2B6-C046-F6A6-42D3-C0AD09CC6866}"/>
              </a:ext>
            </a:extLst>
          </p:cNvPr>
          <p:cNvSpPr txBox="1"/>
          <p:nvPr/>
        </p:nvSpPr>
        <p:spPr>
          <a:xfrm>
            <a:off x="1676400" y="1544628"/>
            <a:ext cx="160020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用于解决 </a:t>
            </a:r>
            <a:r>
              <a:rPr kumimoji="1" lang="en-US" altLang="zh-CN" sz="5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challenge1</a:t>
            </a:r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的常见思路：</a:t>
            </a:r>
            <a:endParaRPr kumimoji="1"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、保持高分辨率特征图，增强浅层特征；</a:t>
            </a:r>
            <a:endParaRPr kumimoji="1" lang="en-US" altLang="zh-CN" sz="4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、注意力机制的优化，如</a:t>
            </a:r>
            <a:r>
              <a:rPr lang="en-US" altLang="zh-CN" sz="4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Deformable Attention</a:t>
            </a:r>
            <a:r>
              <a:rPr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就利用动态稀疏查询来减少计算量；</a:t>
            </a:r>
            <a:endParaRPr kumimoji="1" lang="en-US" altLang="zh-CN" sz="4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、大量复制小目标到样本中，进行数据方面的增强；</a:t>
            </a:r>
            <a:endParaRPr kumimoji="1" lang="en-US" altLang="zh-CN" sz="4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用于解决 </a:t>
            </a:r>
            <a:r>
              <a:rPr kumimoji="1" lang="en-US" altLang="zh-CN" sz="5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challenge2</a:t>
            </a:r>
            <a:r>
              <a:rPr kumimoji="1"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的常见思路：</a:t>
            </a:r>
            <a:endParaRPr kumimoji="1"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、查询机制的动态化，</a:t>
            </a:r>
            <a:r>
              <a:rPr kumimoji="1" lang="en-US" altLang="zh-CN" sz="48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DQ-DETR</a:t>
            </a:r>
            <a:r>
              <a:rPr kumimoji="1" lang="zh-CN" altLang="en-US" sz="4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就采用密度图动态调整查询数量和位置；</a:t>
            </a:r>
            <a:endParaRPr kumimoji="1" lang="en-US" altLang="zh-CN" sz="48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5400"/>
          </a:p>
        </p:txBody>
      </p:sp>
    </p:spTree>
    <p:extLst>
      <p:ext uri="{BB962C8B-B14F-4D97-AF65-F5344CB8AC3E}">
        <p14:creationId xmlns:p14="http://schemas.microsoft.com/office/powerpoint/2010/main" val="31167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9559-C2F1-F187-D5C0-5552579D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130500C-09FC-6664-7667-BBDA74D8F78F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D9B82BF-9D74-31DB-E3C7-BF11E3CCBFDE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16FAE861-47BD-CDA4-D167-32D74084A77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7955CCB-1F80-55F8-6E4E-A71704739405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E86181E-3806-BAA6-27F3-D6D7D03CFF98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D710350-8755-A404-66F8-0B2A1A49E486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CE4000C-51C5-0130-02A4-5172FB7EF35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5F5FD74-152F-9416-17F7-32E8F9CA1581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A6BCB0B1-6F23-1A78-2A76-E11A0735A67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1CB5D8D-5D84-8991-E251-F11521DBE7F4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2ED87D56-7863-38AB-3DF8-FF6D6213F656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A91E2B7-C3E4-E518-FA66-1C9B5510754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0F9249D-85CB-8FC0-4C50-EAF629D50C2B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D26D94E3-8C5F-9D2B-4B5E-6B369B54483D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26D166EC-5E03-1DE4-5C5B-9E6A8D41B6A8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9462E9C-AA7C-0E97-FB6E-9382011ABC5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AFF8B247-8A57-F66B-926E-14DA38C0EBA4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11DE1243-A52F-8473-C0C8-F213C256B7D9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E17DACC-C085-BB4E-AB3A-1B251A725AEC}"/>
              </a:ext>
            </a:extLst>
          </p:cNvPr>
          <p:cNvSpPr txBox="1"/>
          <p:nvPr/>
        </p:nvSpPr>
        <p:spPr>
          <a:xfrm>
            <a:off x="2286000" y="1849253"/>
            <a:ext cx="1287286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Motivation:</a:t>
            </a:r>
          </a:p>
          <a:p>
            <a:r>
              <a:rPr lang="en-US" altLang="zh-CN" sz="540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540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、将高分辨率的图像中包含稀疏对象的窗口分离出来计算，减少对背景冗余信息的计算。</a:t>
            </a:r>
            <a:endParaRPr lang="en-US" altLang="zh-CN" sz="540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（应对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challenge1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540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、根据一个指标去动态分配查询的数量。</a:t>
            </a:r>
            <a:endParaRPr lang="en-US" altLang="zh-CN" sz="540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应对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challenge2)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7267A8-3E8F-5E44-D6ED-521A4D4840EF}"/>
              </a:ext>
            </a:extLst>
          </p:cNvPr>
          <p:cNvSpPr/>
          <p:nvPr/>
        </p:nvSpPr>
        <p:spPr>
          <a:xfrm>
            <a:off x="6172200" y="6057900"/>
            <a:ext cx="1371600" cy="685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2E19B0F2-C7E7-E82D-ECEA-FC5922F459EB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8065156" y="5536544"/>
            <a:ext cx="1319488" cy="373380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D8A0C5D-C216-81CE-B579-89121E2C4704}"/>
              </a:ext>
            </a:extLst>
          </p:cNvPr>
          <p:cNvSpPr txBox="1"/>
          <p:nvPr/>
        </p:nvSpPr>
        <p:spPr>
          <a:xfrm>
            <a:off x="10762448" y="7647689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rgbClr val="C00000"/>
                </a:solidFill>
              </a:rPr>
              <a:t>密度</a:t>
            </a:r>
          </a:p>
        </p:txBody>
      </p:sp>
    </p:spTree>
    <p:extLst>
      <p:ext uri="{BB962C8B-B14F-4D97-AF65-F5344CB8AC3E}">
        <p14:creationId xmlns:p14="http://schemas.microsoft.com/office/powerpoint/2010/main" val="34945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450FB-8D68-75B6-4F89-C280BBEE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C651407-D884-15C0-FD1D-2F5251E59A6E}"/>
              </a:ext>
            </a:extLst>
          </p:cNvPr>
          <p:cNvGrpSpPr/>
          <p:nvPr/>
        </p:nvGrpSpPr>
        <p:grpSpPr>
          <a:xfrm>
            <a:off x="14060228" y="7281980"/>
            <a:ext cx="6011930" cy="5201087"/>
            <a:chOff x="0" y="0"/>
            <a:chExt cx="8015907" cy="693478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99A55345-0C62-5436-D1F3-D7530AF1C31B}"/>
                </a:ext>
              </a:extLst>
            </p:cNvPr>
            <p:cNvGrpSpPr/>
            <p:nvPr/>
          </p:nvGrpSpPr>
          <p:grpSpPr>
            <a:xfrm rot="9066789">
              <a:off x="568324" y="1405010"/>
              <a:ext cx="6879259" cy="4124762"/>
              <a:chOff x="0" y="0"/>
              <a:chExt cx="24650700" cy="1478041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96AD09A-5FBB-58FA-42A7-E1399B8D9FA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ECC152E-90FB-D186-D64B-57F3400C8956}"/>
                </a:ext>
              </a:extLst>
            </p:cNvPr>
            <p:cNvGrpSpPr/>
            <p:nvPr/>
          </p:nvGrpSpPr>
          <p:grpSpPr>
            <a:xfrm rot="9066789">
              <a:off x="1911822" y="2337443"/>
              <a:ext cx="5052518" cy="3029459"/>
              <a:chOff x="0" y="0"/>
              <a:chExt cx="24650700" cy="1478041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89AF948-B25B-6718-DD4E-7E585E29D6C4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49E4267-ECA0-9F52-6E16-9828809E5918}"/>
                </a:ext>
              </a:extLst>
            </p:cNvPr>
            <p:cNvGrpSpPr/>
            <p:nvPr/>
          </p:nvGrpSpPr>
          <p:grpSpPr>
            <a:xfrm rot="9066789">
              <a:off x="2523557" y="2828483"/>
              <a:ext cx="3999754" cy="2313180"/>
              <a:chOff x="0" y="0"/>
              <a:chExt cx="24650700" cy="14256254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9039264-7CA0-A043-FAD1-5C663FE476C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5AD6C0D-B812-B869-BE9A-6041904DE9C6}"/>
                </a:ext>
              </a:extLst>
            </p:cNvPr>
            <p:cNvGrpSpPr/>
            <p:nvPr/>
          </p:nvGrpSpPr>
          <p:grpSpPr>
            <a:xfrm rot="9066789">
              <a:off x="2659683" y="3050783"/>
              <a:ext cx="3731643" cy="2237470"/>
              <a:chOff x="0" y="0"/>
              <a:chExt cx="24650700" cy="1478041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5FEDD5A0-01E9-012E-245A-169F73207B9E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BA54500-88F2-2130-7992-56D7E64562C1}"/>
              </a:ext>
            </a:extLst>
          </p:cNvPr>
          <p:cNvGrpSpPr/>
          <p:nvPr/>
        </p:nvGrpSpPr>
        <p:grpSpPr>
          <a:xfrm>
            <a:off x="-1784158" y="-2196067"/>
            <a:ext cx="6012846" cy="5214698"/>
            <a:chOff x="0" y="0"/>
            <a:chExt cx="8017128" cy="695293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F9EE0E8-F28C-1529-B4D9-365B6C96BC49}"/>
                </a:ext>
              </a:extLst>
            </p:cNvPr>
            <p:cNvGrpSpPr/>
            <p:nvPr/>
          </p:nvGrpSpPr>
          <p:grpSpPr>
            <a:xfrm rot="-1748749">
              <a:off x="568934" y="1414084"/>
              <a:ext cx="6879259" cy="4124762"/>
              <a:chOff x="0" y="0"/>
              <a:chExt cx="24650700" cy="1478041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035226C5-DAF4-7560-5816-8265EDCBF717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FFFFFF">
                  <a:alpha val="42745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9026FE5-D141-54FC-BAB1-F8266BAA6918}"/>
                </a:ext>
              </a:extLst>
            </p:cNvPr>
            <p:cNvGrpSpPr/>
            <p:nvPr/>
          </p:nvGrpSpPr>
          <p:grpSpPr>
            <a:xfrm rot="-1748749">
              <a:off x="1050442" y="1578902"/>
              <a:ext cx="5052518" cy="3029459"/>
              <a:chOff x="0" y="0"/>
              <a:chExt cx="24650700" cy="1478041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5B7E866-D6CE-DD72-9D75-36C66FC35CB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>
                  <a:alpha val="27843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DCFA63D6-BD52-AD12-2795-AAB12B88BAAD}"/>
                </a:ext>
              </a:extLst>
            </p:cNvPr>
            <p:cNvGrpSpPr/>
            <p:nvPr/>
          </p:nvGrpSpPr>
          <p:grpSpPr>
            <a:xfrm rot="-1748749">
              <a:off x="1490871" y="1804529"/>
              <a:ext cx="3999754" cy="2313180"/>
              <a:chOff x="0" y="0"/>
              <a:chExt cx="24650700" cy="1425625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B04A38A1-66F1-A84E-C1B7-84D10FAAFD4B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4554881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4554881">
                    <a:moveTo>
                      <a:pt x="38100" y="190087"/>
                    </a:moveTo>
                    <a:lnTo>
                      <a:pt x="0" y="11215150"/>
                    </a:lnTo>
                    <a:cubicBezTo>
                      <a:pt x="1600200" y="9958462"/>
                      <a:pt x="4445000" y="7244438"/>
                      <a:pt x="7353300" y="7730217"/>
                    </a:cubicBezTo>
                    <a:cubicBezTo>
                      <a:pt x="10261600" y="8215995"/>
                      <a:pt x="14566900" y="13506759"/>
                      <a:pt x="17449800" y="14129821"/>
                    </a:cubicBezTo>
                    <a:cubicBezTo>
                      <a:pt x="20332700" y="14554881"/>
                      <a:pt x="22402800" y="12947056"/>
                      <a:pt x="24650700" y="11468600"/>
                    </a:cubicBezTo>
                    <a:lnTo>
                      <a:pt x="24574500" y="0"/>
                    </a:lnTo>
                    <a:lnTo>
                      <a:pt x="38100" y="190087"/>
                    </a:lnTo>
                    <a:close/>
                  </a:path>
                </a:pathLst>
              </a:custGeom>
              <a:solidFill>
                <a:srgbClr val="2F3E6B">
                  <a:alpha val="64706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B5BA1D31-8315-0FB9-7202-A03B21960DE5}"/>
                </a:ext>
              </a:extLst>
            </p:cNvPr>
            <p:cNvGrpSpPr/>
            <p:nvPr/>
          </p:nvGrpSpPr>
          <p:grpSpPr>
            <a:xfrm rot="-1748749">
              <a:off x="1622022" y="1657950"/>
              <a:ext cx="3731643" cy="2237470"/>
              <a:chOff x="0" y="0"/>
              <a:chExt cx="24650700" cy="1478041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89A58D4A-EAE0-6393-189F-A8E058294E4A}"/>
                  </a:ext>
                </a:extLst>
              </p:cNvPr>
              <p:cNvSpPr/>
              <p:nvPr/>
            </p:nvSpPr>
            <p:spPr>
              <a:xfrm>
                <a:off x="0" y="0"/>
                <a:ext cx="24650700" cy="15079036"/>
              </a:xfrm>
              <a:custGeom>
                <a:avLst/>
                <a:gdLst/>
                <a:ahLst/>
                <a:cxnLst/>
                <a:rect l="l" t="t" r="r" b="b"/>
                <a:pathLst>
                  <a:path w="24650700" h="15079036">
                    <a:moveTo>
                      <a:pt x="38100" y="197076"/>
                    </a:moveTo>
                    <a:lnTo>
                      <a:pt x="0" y="11627494"/>
                    </a:lnTo>
                    <a:cubicBezTo>
                      <a:pt x="1600200" y="10324602"/>
                      <a:pt x="4445000" y="7510792"/>
                      <a:pt x="7353300" y="8014431"/>
                    </a:cubicBezTo>
                    <a:cubicBezTo>
                      <a:pt x="10261600" y="8518070"/>
                      <a:pt x="14566900" y="14003358"/>
                      <a:pt x="17449800" y="14649329"/>
                    </a:cubicBezTo>
                    <a:cubicBezTo>
                      <a:pt x="20332700" y="15079036"/>
                      <a:pt x="22402800" y="13423077"/>
                      <a:pt x="24650700" y="11890263"/>
                    </a:cubicBezTo>
                    <a:lnTo>
                      <a:pt x="24574500" y="0"/>
                    </a:lnTo>
                    <a:lnTo>
                      <a:pt x="38100" y="197076"/>
                    </a:lnTo>
                    <a:close/>
                  </a:path>
                </a:pathLst>
              </a:custGeom>
              <a:solidFill>
                <a:srgbClr val="2F3E6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0CE514D-2F65-7A92-17DC-5BB5C0A95844}"/>
              </a:ext>
            </a:extLst>
          </p:cNvPr>
          <p:cNvSpPr txBox="1"/>
          <p:nvPr/>
        </p:nvSpPr>
        <p:spPr>
          <a:xfrm>
            <a:off x="1524000" y="1714500"/>
            <a:ext cx="150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endParaRPr lang="zh-CN" altLang="en-US" sz="5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73578D-D616-ECFD-D054-549BEDB34576}"/>
              </a:ext>
            </a:extLst>
          </p:cNvPr>
          <p:cNvSpPr txBox="1"/>
          <p:nvPr/>
        </p:nvSpPr>
        <p:spPr>
          <a:xfrm>
            <a:off x="1676400" y="3073219"/>
            <a:ext cx="13411200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chemeClr val="tx2">
                    <a:lumMod val="60000"/>
                    <a:lumOff val="40000"/>
                  </a:schemeClr>
                </a:solidFill>
              </a:rPr>
              <a:t>1.DeFE(</a:t>
            </a:r>
            <a:r>
              <a:rPr lang="zh-CN" altLang="en-US" sz="5400">
                <a:solidFill>
                  <a:schemeClr val="tx2">
                    <a:lumMod val="60000"/>
                    <a:lumOff val="40000"/>
                  </a:schemeClr>
                </a:solidFill>
              </a:rPr>
              <a:t>密度特征提取器</a:t>
            </a:r>
            <a:r>
              <a:rPr lang="en-US" altLang="zh-CN" sz="54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zh-CN" altLang="en-US" sz="4400"/>
              <a:t>作用：生成密度图</a:t>
            </a:r>
            <a:endParaRPr lang="en-US" altLang="zh-CN" sz="4400"/>
          </a:p>
          <a:p>
            <a:endParaRPr lang="en-US" altLang="zh-CN" sz="5400"/>
          </a:p>
          <a:p>
            <a:r>
              <a:rPr lang="en-US" altLang="zh-CN" sz="5400">
                <a:solidFill>
                  <a:schemeClr val="accent6">
                    <a:lumMod val="75000"/>
                  </a:schemeClr>
                </a:solidFill>
              </a:rPr>
              <a:t>2.MWAS(</a:t>
            </a:r>
            <a:r>
              <a:rPr lang="zh-CN" altLang="en-US" sz="5400">
                <a:solidFill>
                  <a:schemeClr val="accent6">
                    <a:lumMod val="75000"/>
                  </a:schemeClr>
                </a:solidFill>
              </a:rPr>
              <a:t>掩码窗口注意力稀疏化</a:t>
            </a:r>
            <a:r>
              <a:rPr lang="en-US" altLang="zh-CN" sz="54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zh-CN" altLang="en-US" sz="4400"/>
              <a:t>作用：利用密度图筛选有小目标的窗口，它也作为最浅层特征的编码器。</a:t>
            </a:r>
            <a:endParaRPr lang="en-US" altLang="zh-CN" sz="4400"/>
          </a:p>
          <a:p>
            <a:endParaRPr lang="en-US" altLang="zh-CN" sz="5400"/>
          </a:p>
          <a:p>
            <a:r>
              <a:rPr lang="en-US" altLang="zh-CN" sz="5400">
                <a:solidFill>
                  <a:srgbClr val="7030A0"/>
                </a:solidFill>
              </a:rPr>
              <a:t>3.PAQI(</a:t>
            </a:r>
            <a:r>
              <a:rPr lang="zh-CN" altLang="en-US" sz="5400">
                <a:solidFill>
                  <a:srgbClr val="7030A0"/>
                </a:solidFill>
              </a:rPr>
              <a:t>渐进式查询初始化</a:t>
            </a:r>
            <a:r>
              <a:rPr lang="en-US" altLang="zh-CN" sz="5400">
                <a:solidFill>
                  <a:srgbClr val="7030A0"/>
                </a:solidFill>
              </a:rPr>
              <a:t>)</a:t>
            </a:r>
          </a:p>
          <a:p>
            <a:r>
              <a:rPr lang="zh-CN" altLang="en-US" sz="4400"/>
              <a:t>作用：利用密度动态生成查询数量</a:t>
            </a:r>
          </a:p>
        </p:txBody>
      </p:sp>
    </p:spTree>
    <p:extLst>
      <p:ext uri="{BB962C8B-B14F-4D97-AF65-F5344CB8AC3E}">
        <p14:creationId xmlns:p14="http://schemas.microsoft.com/office/powerpoint/2010/main" val="11316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1719</Words>
  <Application>Microsoft Office PowerPoint</Application>
  <PresentationFormat>自定义</PresentationFormat>
  <Paragraphs>172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微软雅黑</vt:lpstr>
      <vt:lpstr>Cambria</vt:lpstr>
      <vt:lpstr>等线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蓝色简约学术风大学生开题报告毕业答辩演示文稿</dc:title>
  <cp:lastModifiedBy>modelian NY</cp:lastModifiedBy>
  <cp:revision>4</cp:revision>
  <dcterms:created xsi:type="dcterms:W3CDTF">2006-08-16T00:00:00Z</dcterms:created>
  <dcterms:modified xsi:type="dcterms:W3CDTF">2025-10-29T15:50:40Z</dcterms:modified>
  <dc:identifier>DAG2zJH7p6Y</dc:identifier>
</cp:coreProperties>
</file>